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3" r:id="rId6"/>
    <p:sldId id="264" r:id="rId7"/>
    <p:sldId id="265" r:id="rId8"/>
    <p:sldId id="266" r:id="rId9"/>
    <p:sldId id="267" r:id="rId10"/>
    <p:sldId id="272" r:id="rId11"/>
    <p:sldId id="269" r:id="rId12"/>
    <p:sldId id="270" r:id="rId13"/>
    <p:sldId id="268" r:id="rId14"/>
    <p:sldId id="262" r:id="rId15"/>
    <p:sldId id="276" r:id="rId16"/>
    <p:sldId id="257" r:id="rId17"/>
    <p:sldId id="259" r:id="rId18"/>
    <p:sldId id="274" r:id="rId19"/>
    <p:sldId id="275"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80" d="100"/>
          <a:sy n="80" d="100"/>
        </p:scale>
        <p:origin x="120"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96FE28-EA12-42D9-91B6-4CC68665434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1B2D0C6-A81A-426B-86D0-3A88C6596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81A2458-3AEF-44E1-A58E-D83A6558FF05}"/>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5" name="Segnaposto piè di pagina 4">
            <a:extLst>
              <a:ext uri="{FF2B5EF4-FFF2-40B4-BE49-F238E27FC236}">
                <a16:creationId xmlns:a16="http://schemas.microsoft.com/office/drawing/2014/main" id="{E40CCC56-C478-479F-9285-79EAC45F2B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E6AE9E-5AA8-4576-8A51-5C0C4FFD2314}"/>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79886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88F742-05AA-47FE-895C-78C39E0B169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F27E771-152C-4DAB-A3FD-154D34DA441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3B99B4-5C71-48C8-A165-25F69F912E61}"/>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5" name="Segnaposto piè di pagina 4">
            <a:extLst>
              <a:ext uri="{FF2B5EF4-FFF2-40B4-BE49-F238E27FC236}">
                <a16:creationId xmlns:a16="http://schemas.microsoft.com/office/drawing/2014/main" id="{D3C1BF3F-D962-43AA-AA4A-5A4AEFC8ED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306AF1-67C7-430B-B64D-915821198C95}"/>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248523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89315AF-B1E1-4A74-B964-8FDD4DE34C1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99BC2F-577E-4914-BAA9-C74B0C22EDB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BD9286-3AEE-4F0E-AF66-D6EB346798C6}"/>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5" name="Segnaposto piè di pagina 4">
            <a:extLst>
              <a:ext uri="{FF2B5EF4-FFF2-40B4-BE49-F238E27FC236}">
                <a16:creationId xmlns:a16="http://schemas.microsoft.com/office/drawing/2014/main" id="{59AFE171-5960-4EE1-9A40-B7049A6910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91E4D4-AD34-4B66-9DBD-9CA432808E84}"/>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274224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7B75C9-D923-4A82-B9DB-53E652724C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611539A-6D95-4EF4-9DE8-B206150510E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85A9D54-D7B0-4409-8658-D18744E8EEE4}"/>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5" name="Segnaposto piè di pagina 4">
            <a:extLst>
              <a:ext uri="{FF2B5EF4-FFF2-40B4-BE49-F238E27FC236}">
                <a16:creationId xmlns:a16="http://schemas.microsoft.com/office/drawing/2014/main" id="{378CCD97-C99A-45C0-859B-4F1C11BFC9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928536-B454-4C5F-99D6-CD81487028BF}"/>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121226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D8E155-B684-4C7C-84B4-AF89A5D996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DEDA864-DEFB-4723-B46A-EB7AB0FDCD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7B7619F-1B59-4E7D-B588-668E7E5A2348}"/>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5" name="Segnaposto piè di pagina 4">
            <a:extLst>
              <a:ext uri="{FF2B5EF4-FFF2-40B4-BE49-F238E27FC236}">
                <a16:creationId xmlns:a16="http://schemas.microsoft.com/office/drawing/2014/main" id="{B41A43D4-DD1B-435D-ADCF-B2C46C1200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4798B0-154A-4F81-AFA7-9DCEF50AFD29}"/>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67263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380ACC-A92A-46F4-8A24-0ED27D06D2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6DB8CEC-14B0-41DB-A14D-E44890923AA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2E6A03F-E92D-4AD9-B1B4-652A103F640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7950F07-0455-4B35-9839-32757668822E}"/>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6" name="Segnaposto piè di pagina 5">
            <a:extLst>
              <a:ext uri="{FF2B5EF4-FFF2-40B4-BE49-F238E27FC236}">
                <a16:creationId xmlns:a16="http://schemas.microsoft.com/office/drawing/2014/main" id="{389E62BF-AEDF-4968-8DDB-AF5C0F5B70B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07D5D3-AA52-4FD9-9731-B79C9232FE9F}"/>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161676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67504A-5EF3-4890-A597-F4709BEB069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C6D771-800D-4D55-80C2-B546FEAE4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3F32284-DF28-4A59-AFE9-00411669587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DED0E1D-7ACD-4B3B-8CEA-314762BA5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F20807-C5A3-4ABA-B5E0-6F00D312CDF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9EAF860-0032-4502-AF7C-B8BC2CB116FA}"/>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8" name="Segnaposto piè di pagina 7">
            <a:extLst>
              <a:ext uri="{FF2B5EF4-FFF2-40B4-BE49-F238E27FC236}">
                <a16:creationId xmlns:a16="http://schemas.microsoft.com/office/drawing/2014/main" id="{FDBE9731-CFB2-4256-AFDB-F82AA57364F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C6F8556-FFDD-4629-84F5-1257EB4BD905}"/>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39654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13341-B379-4D17-8723-8E13EDF9BF5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711F53-896F-43BD-84DF-93BE22C1FEF8}"/>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4" name="Segnaposto piè di pagina 3">
            <a:extLst>
              <a:ext uri="{FF2B5EF4-FFF2-40B4-BE49-F238E27FC236}">
                <a16:creationId xmlns:a16="http://schemas.microsoft.com/office/drawing/2014/main" id="{FC6EF8FD-2546-488E-A496-346A41AFD1F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2E2158B-F7AF-4EAE-B9E0-EE7E94659696}"/>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37353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9A1795A-2248-4284-B9C3-7BACF99AB932}"/>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3" name="Segnaposto piè di pagina 2">
            <a:extLst>
              <a:ext uri="{FF2B5EF4-FFF2-40B4-BE49-F238E27FC236}">
                <a16:creationId xmlns:a16="http://schemas.microsoft.com/office/drawing/2014/main" id="{451D1B24-76CF-4466-ABD2-8FA01AA9541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E87730C-3168-4AF3-A900-D368540961C4}"/>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125690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37E7A-6C52-4F3E-9DFD-4979D4FFE6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439301-8C6E-4A49-922A-EAE8A45F3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EBAF3E5-751B-497B-9BC9-B6C08E8F3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F1DA9C8-381F-4CD8-9DAB-FB171C11F34A}"/>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6" name="Segnaposto piè di pagina 5">
            <a:extLst>
              <a:ext uri="{FF2B5EF4-FFF2-40B4-BE49-F238E27FC236}">
                <a16:creationId xmlns:a16="http://schemas.microsoft.com/office/drawing/2014/main" id="{15147D98-6C59-482E-B15F-890F96D33E3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0EEBCE-2668-4766-9012-C504B8FFCC5F}"/>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215080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6BA74C-D532-4DEE-A1D0-1A4FAEB6037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2632157-14F8-4249-B7AC-9A3D74BDD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37CAC49-9531-4E08-AC56-871D768A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B23630A-B284-469D-98A5-1C068D2DF5C1}"/>
              </a:ext>
            </a:extLst>
          </p:cNvPr>
          <p:cNvSpPr>
            <a:spLocks noGrp="1"/>
          </p:cNvSpPr>
          <p:nvPr>
            <p:ph type="dt" sz="half" idx="10"/>
          </p:nvPr>
        </p:nvSpPr>
        <p:spPr/>
        <p:txBody>
          <a:bodyPr/>
          <a:lstStyle/>
          <a:p>
            <a:fld id="{7205E6A0-2F2B-424C-A554-65833CFD603B}" type="datetimeFigureOut">
              <a:rPr lang="it-IT" smtClean="0"/>
              <a:t>15/11/2021</a:t>
            </a:fld>
            <a:endParaRPr lang="it-IT"/>
          </a:p>
        </p:txBody>
      </p:sp>
      <p:sp>
        <p:nvSpPr>
          <p:cNvPr id="6" name="Segnaposto piè di pagina 5">
            <a:extLst>
              <a:ext uri="{FF2B5EF4-FFF2-40B4-BE49-F238E27FC236}">
                <a16:creationId xmlns:a16="http://schemas.microsoft.com/office/drawing/2014/main" id="{E9212D9C-2E62-4A15-AA6A-B79E5B19CE3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7DC83E8-E06B-42D6-AD47-01C6937DC3E1}"/>
              </a:ext>
            </a:extLst>
          </p:cNvPr>
          <p:cNvSpPr>
            <a:spLocks noGrp="1"/>
          </p:cNvSpPr>
          <p:nvPr>
            <p:ph type="sldNum" sz="quarter" idx="12"/>
          </p:nvPr>
        </p:nvSpPr>
        <p:spPr/>
        <p:txBody>
          <a:bodyPr/>
          <a:lstStyle/>
          <a:p>
            <a:fld id="{E7186CFC-9503-4D8C-BC50-6B4BB773F812}" type="slidenum">
              <a:rPr lang="it-IT" smtClean="0"/>
              <a:t>‹#›</a:t>
            </a:fld>
            <a:endParaRPr lang="it-IT"/>
          </a:p>
        </p:txBody>
      </p:sp>
    </p:spTree>
    <p:extLst>
      <p:ext uri="{BB962C8B-B14F-4D97-AF65-F5344CB8AC3E}">
        <p14:creationId xmlns:p14="http://schemas.microsoft.com/office/powerpoint/2010/main" val="183125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5A2D052-C71C-469B-8CE1-748503FF2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B404C13-B91A-4DC3-8CF4-CE071BA80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71C441-9A0E-4C32-821F-DF8F1E878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5E6A0-2F2B-424C-A554-65833CFD603B}" type="datetimeFigureOut">
              <a:rPr lang="it-IT" smtClean="0"/>
              <a:t>15/11/2021</a:t>
            </a:fld>
            <a:endParaRPr lang="it-IT"/>
          </a:p>
        </p:txBody>
      </p:sp>
      <p:sp>
        <p:nvSpPr>
          <p:cNvPr id="5" name="Segnaposto piè di pagina 4">
            <a:extLst>
              <a:ext uri="{FF2B5EF4-FFF2-40B4-BE49-F238E27FC236}">
                <a16:creationId xmlns:a16="http://schemas.microsoft.com/office/drawing/2014/main" id="{4C5E4A8F-F9A7-4352-B55A-CB5AA88C5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67A8C08-1A8F-4D57-AD60-EE7F46882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86CFC-9503-4D8C-BC50-6B4BB773F812}" type="slidenum">
              <a:rPr lang="it-IT" smtClean="0"/>
              <a:t>‹#›</a:t>
            </a:fld>
            <a:endParaRPr lang="it-IT"/>
          </a:p>
        </p:txBody>
      </p:sp>
      <p:pic>
        <p:nvPicPr>
          <p:cNvPr id="1026" name="Picture 2">
            <a:extLst>
              <a:ext uri="{FF2B5EF4-FFF2-40B4-BE49-F238E27FC236}">
                <a16:creationId xmlns:a16="http://schemas.microsoft.com/office/drawing/2014/main" id="{A810508A-5EDA-4E96-9B4C-10CF824EDE5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3154"/>
            <a:ext cx="1129004" cy="103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1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4970BE-42BD-47E9-B2DE-9AD2598583F5}"/>
              </a:ext>
            </a:extLst>
          </p:cNvPr>
          <p:cNvSpPr>
            <a:spLocks noGrp="1"/>
          </p:cNvSpPr>
          <p:nvPr>
            <p:ph type="ctrTitle"/>
          </p:nvPr>
        </p:nvSpPr>
        <p:spPr>
          <a:xfrm>
            <a:off x="1524000" y="1902691"/>
            <a:ext cx="9144000" cy="2838140"/>
          </a:xfrm>
        </p:spPr>
        <p:txBody>
          <a:bodyPr>
            <a:noAutofit/>
          </a:bodyPr>
          <a:lstStyle/>
          <a:p>
            <a:pPr>
              <a:spcBef>
                <a:spcPts val="0"/>
              </a:spcBef>
              <a:spcAft>
                <a:spcPts val="400"/>
              </a:spcAft>
            </a:pPr>
            <a:r>
              <a:rPr lang="en-GB" sz="4000" dirty="0">
                <a:solidFill>
                  <a:srgbClr val="003F77"/>
                </a:solidFill>
                <a:effectLst>
                  <a:outerShdw blurRad="38100" dist="38100" dir="2700000" algn="tl">
                    <a:srgbClr val="000000">
                      <a:alpha val="43137"/>
                    </a:srgbClr>
                  </a:outerShdw>
                </a:effectLst>
                <a:latin typeface="+mn-lt"/>
              </a:rPr>
              <a:t>Shoot for the moon and even if you miss you will land among the stars.</a:t>
            </a:r>
            <a:br>
              <a:rPr lang="en-GB" sz="4000" dirty="0">
                <a:solidFill>
                  <a:srgbClr val="003F77"/>
                </a:solidFill>
                <a:effectLst>
                  <a:outerShdw blurRad="38100" dist="38100" dir="2700000" algn="tl">
                    <a:srgbClr val="000000">
                      <a:alpha val="43137"/>
                    </a:srgbClr>
                  </a:outerShdw>
                </a:effectLst>
                <a:latin typeface="+mn-lt"/>
              </a:rPr>
            </a:br>
            <a:br>
              <a:rPr lang="en-GB" sz="4000" dirty="0">
                <a:solidFill>
                  <a:srgbClr val="003F77"/>
                </a:solidFill>
                <a:effectLst>
                  <a:outerShdw blurRad="38100" dist="38100" dir="2700000" algn="tl">
                    <a:srgbClr val="000000">
                      <a:alpha val="43137"/>
                    </a:srgbClr>
                  </a:outerShdw>
                </a:effectLst>
                <a:latin typeface="+mn-lt"/>
              </a:rPr>
            </a:br>
            <a:r>
              <a:rPr lang="en-GB" sz="4000" dirty="0">
                <a:solidFill>
                  <a:srgbClr val="003F77"/>
                </a:solidFill>
                <a:effectLst>
                  <a:outerShdw blurRad="38100" dist="38100" dir="2700000" algn="tl">
                    <a:srgbClr val="000000">
                      <a:alpha val="43137"/>
                    </a:srgbClr>
                  </a:outerShdw>
                </a:effectLst>
                <a:latin typeface="+mn-lt"/>
              </a:rPr>
              <a:t>You will be further ahead than accepting the status quo.</a:t>
            </a:r>
          </a:p>
        </p:txBody>
      </p:sp>
      <p:sp>
        <p:nvSpPr>
          <p:cNvPr id="6" name="CasellaDiTesto 5">
            <a:extLst>
              <a:ext uri="{FF2B5EF4-FFF2-40B4-BE49-F238E27FC236}">
                <a16:creationId xmlns:a16="http://schemas.microsoft.com/office/drawing/2014/main" id="{D313CAB1-07D0-466E-9170-1462CD54C853}"/>
              </a:ext>
            </a:extLst>
          </p:cNvPr>
          <p:cNvSpPr txBox="1"/>
          <p:nvPr/>
        </p:nvSpPr>
        <p:spPr>
          <a:xfrm>
            <a:off x="3048000" y="5085514"/>
            <a:ext cx="6096000" cy="564385"/>
          </a:xfrm>
          <a:prstGeom prst="rect">
            <a:avLst/>
          </a:prstGeom>
          <a:noFill/>
        </p:spPr>
        <p:txBody>
          <a:bodyPr wrap="square">
            <a:spAutoFit/>
          </a:bodyPr>
          <a:lstStyle/>
          <a:p>
            <a:pPr algn="ctr">
              <a:lnSpc>
                <a:spcPct val="107000"/>
              </a:lnSpc>
              <a:spcAft>
                <a:spcPts val="800"/>
              </a:spcAft>
            </a:pPr>
            <a:r>
              <a:rPr lang="it-IT" sz="3000" dirty="0">
                <a:solidFill>
                  <a:srgbClr val="003F77"/>
                </a:solidFill>
                <a:effectLst/>
                <a:ea typeface="Calibri" panose="020F0502020204030204" pitchFamily="34" charset="0"/>
                <a:cs typeface="Times New Roman" panose="02020603050405020304" pitchFamily="18" charset="0"/>
              </a:rPr>
              <a:t>18 November 2021</a:t>
            </a:r>
          </a:p>
        </p:txBody>
      </p:sp>
    </p:spTree>
    <p:extLst>
      <p:ext uri="{BB962C8B-B14F-4D97-AF65-F5344CB8AC3E}">
        <p14:creationId xmlns:p14="http://schemas.microsoft.com/office/powerpoint/2010/main" val="235832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51684F7-320E-4291-91BD-F97BB814BBAD}"/>
              </a:ext>
            </a:extLst>
          </p:cNvPr>
          <p:cNvSpPr>
            <a:spLocks noGrp="1"/>
          </p:cNvSpPr>
          <p:nvPr>
            <p:ph idx="1"/>
          </p:nvPr>
        </p:nvSpPr>
        <p:spPr>
          <a:xfrm>
            <a:off x="7019637" y="1963087"/>
            <a:ext cx="4500418" cy="3208193"/>
          </a:xfrm>
        </p:spPr>
        <p:txBody>
          <a:bodyPr>
            <a:normAutofit/>
          </a:bodyPr>
          <a:lstStyle/>
          <a:p>
            <a:pPr marL="0" indent="0" algn="just">
              <a:buNone/>
            </a:pPr>
            <a:r>
              <a:rPr lang="en-US" sz="3600" dirty="0">
                <a:solidFill>
                  <a:srgbClr val="003F77"/>
                </a:solidFill>
              </a:rPr>
              <a:t>A willingness to be completely vulnerable with one another to let down our guard, admit our flaws, and ask for help.</a:t>
            </a:r>
            <a:endParaRPr lang="it-IT" sz="3600" dirty="0">
              <a:solidFill>
                <a:srgbClr val="003F77"/>
              </a:solidFill>
            </a:endParaRPr>
          </a:p>
        </p:txBody>
      </p:sp>
      <p:pic>
        <p:nvPicPr>
          <p:cNvPr id="5" name="Immagine 4">
            <a:extLst>
              <a:ext uri="{FF2B5EF4-FFF2-40B4-BE49-F238E27FC236}">
                <a16:creationId xmlns:a16="http://schemas.microsoft.com/office/drawing/2014/main" id="{8874BDFC-F1D3-41AC-8F7A-5EE2BB9C5B16}"/>
              </a:ext>
            </a:extLst>
          </p:cNvPr>
          <p:cNvPicPr>
            <a:picLocks noChangeAspect="1"/>
          </p:cNvPicPr>
          <p:nvPr/>
        </p:nvPicPr>
        <p:blipFill>
          <a:blip r:embed="rId2"/>
          <a:stretch>
            <a:fillRect/>
          </a:stretch>
        </p:blipFill>
        <p:spPr>
          <a:xfrm>
            <a:off x="378691" y="1843178"/>
            <a:ext cx="5998598" cy="3448013"/>
          </a:xfrm>
          <a:prstGeom prst="rect">
            <a:avLst/>
          </a:prstGeom>
        </p:spPr>
      </p:pic>
    </p:spTree>
    <p:extLst>
      <p:ext uri="{BB962C8B-B14F-4D97-AF65-F5344CB8AC3E}">
        <p14:creationId xmlns:p14="http://schemas.microsoft.com/office/powerpoint/2010/main" val="319759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Autofit/>
          </a:bodyPr>
          <a:lstStyle/>
          <a:p>
            <a:pPr algn="r"/>
            <a:r>
              <a:rPr lang="en-US" sz="3200" b="1" dirty="0">
                <a:solidFill>
                  <a:schemeClr val="bg1">
                    <a:lumMod val="50000"/>
                  </a:schemeClr>
                </a:solidFill>
              </a:rPr>
              <a:t>Are we sure everyone thinks about Quality in the same terms?</a:t>
            </a:r>
            <a:br>
              <a:rPr lang="en-US" sz="3200" b="1" dirty="0">
                <a:solidFill>
                  <a:schemeClr val="bg1">
                    <a:lumMod val="50000"/>
                  </a:schemeClr>
                </a:solidFill>
              </a:rPr>
            </a:br>
            <a:r>
              <a:rPr lang="en-US" sz="3200" b="1" dirty="0">
                <a:solidFill>
                  <a:schemeClr val="bg1">
                    <a:lumMod val="50000"/>
                  </a:schemeClr>
                </a:solidFill>
              </a:rPr>
              <a:t>What does Quality mean for each member?</a:t>
            </a:r>
            <a:endParaRPr lang="en-GB" sz="3200" b="1" dirty="0">
              <a:solidFill>
                <a:schemeClr val="bg1">
                  <a:lumMod val="50000"/>
                </a:schemeClr>
              </a:solidFill>
            </a:endParaRPr>
          </a:p>
        </p:txBody>
      </p:sp>
      <p:sp>
        <p:nvSpPr>
          <p:cNvPr id="7" name="CasellaDiTesto 6">
            <a:extLst>
              <a:ext uri="{FF2B5EF4-FFF2-40B4-BE49-F238E27FC236}">
                <a16:creationId xmlns:a16="http://schemas.microsoft.com/office/drawing/2014/main" id="{554B02C1-7881-40DB-B5C8-EB052D363BAC}"/>
              </a:ext>
            </a:extLst>
          </p:cNvPr>
          <p:cNvSpPr txBox="1"/>
          <p:nvPr/>
        </p:nvSpPr>
        <p:spPr>
          <a:xfrm>
            <a:off x="1126835" y="1353234"/>
            <a:ext cx="10206183" cy="5632311"/>
          </a:xfrm>
          <a:prstGeom prst="rect">
            <a:avLst/>
          </a:prstGeom>
          <a:noFill/>
        </p:spPr>
        <p:txBody>
          <a:bodyPr wrap="square">
            <a:spAutoFit/>
          </a:bodyPr>
          <a:lstStyle/>
          <a:p>
            <a:pPr marL="342900" indent="-342900" algn="just">
              <a:buFont typeface="Wingdings" panose="05000000000000000000" pitchFamily="2" charset="2"/>
              <a:buChar char="q"/>
            </a:pPr>
            <a:r>
              <a:rPr lang="en-US" sz="2400" dirty="0">
                <a:solidFill>
                  <a:srgbClr val="003F77"/>
                </a:solidFill>
              </a:rPr>
              <a:t>Perhaps, could “Quality of service” be the perception that Clients have of how well a service meets or exceeds their expectations?</a:t>
            </a:r>
          </a:p>
          <a:p>
            <a:pPr marL="342900" indent="-342900" algn="just">
              <a:buFont typeface="Wingdings" panose="05000000000000000000" pitchFamily="2" charset="2"/>
              <a:buChar char="q"/>
            </a:pPr>
            <a:endParaRPr lang="en-US" sz="2400" dirty="0">
              <a:solidFill>
                <a:srgbClr val="003F77"/>
              </a:solidFill>
            </a:endParaRPr>
          </a:p>
          <a:p>
            <a:pPr algn="just"/>
            <a:r>
              <a:rPr lang="en-US" sz="2400" dirty="0">
                <a:solidFill>
                  <a:srgbClr val="003F77"/>
                </a:solidFill>
              </a:rPr>
              <a:t>Some “food for thoughts” for an open discussion:</a:t>
            </a:r>
          </a:p>
          <a:p>
            <a:pPr algn="just"/>
            <a:r>
              <a:rPr lang="en-US" sz="2100" dirty="0">
                <a:solidFill>
                  <a:srgbClr val="003F77"/>
                </a:solidFill>
              </a:rPr>
              <a:t>In firms like ours, where we sell services as specific as accounting, auditing, and tax advice to other companies, and where our main asset is our people; it is more evident that we must not only provide a quality service but also </a:t>
            </a:r>
            <a:r>
              <a:rPr lang="en-US" sz="2100" b="1" dirty="0">
                <a:solidFill>
                  <a:srgbClr val="003F77"/>
                </a:solidFill>
              </a:rPr>
              <a:t>build experiences with our clients</a:t>
            </a:r>
            <a:r>
              <a:rPr lang="en-US" sz="2100" dirty="0">
                <a:solidFill>
                  <a:srgbClr val="003F77"/>
                </a:solidFill>
              </a:rPr>
              <a:t>, a key element that differentiates us from our competitors. </a:t>
            </a:r>
            <a:r>
              <a:rPr lang="en-US" sz="2100" u="sng" dirty="0">
                <a:solidFill>
                  <a:srgbClr val="003F77"/>
                </a:solidFill>
              </a:rPr>
              <a:t>And when we work across different Countries, we must have the same concept of “Quality of service”</a:t>
            </a:r>
            <a:r>
              <a:rPr lang="en-US" sz="2100" dirty="0">
                <a:solidFill>
                  <a:srgbClr val="003F77"/>
                </a:solidFill>
              </a:rPr>
              <a:t>.</a:t>
            </a:r>
          </a:p>
          <a:p>
            <a:pPr algn="just"/>
            <a:endParaRPr lang="en-US" sz="2100" dirty="0">
              <a:solidFill>
                <a:srgbClr val="003F77"/>
              </a:solidFill>
            </a:endParaRPr>
          </a:p>
          <a:p>
            <a:pPr algn="just"/>
            <a:r>
              <a:rPr lang="en-US" sz="2100" dirty="0">
                <a:solidFill>
                  <a:srgbClr val="003F77"/>
                </a:solidFill>
              </a:rPr>
              <a:t>CHG must seek to focus on the value proposition that CHG can offer to the Clients, demonstrating that they matter to us, that we know their needs and that we want to be their “co-pilots” in the growth of their companies. In addition to the “WHAT” and the “HOW” we will deliver our services, we seek to focus on the needs of each of our clients (our “WHY”); always under the premise of independence, confidentiality, and prestige that </a:t>
            </a:r>
            <a:r>
              <a:rPr lang="en-US" sz="2100" dirty="0" err="1">
                <a:solidFill>
                  <a:srgbClr val="003F77"/>
                </a:solidFill>
              </a:rPr>
              <a:t>characterises</a:t>
            </a:r>
            <a:r>
              <a:rPr lang="en-US" sz="2100" dirty="0">
                <a:solidFill>
                  <a:srgbClr val="003F77"/>
                </a:solidFill>
              </a:rPr>
              <a:t> us.</a:t>
            </a:r>
            <a:endParaRPr lang="it-IT" sz="2100" dirty="0">
              <a:solidFill>
                <a:srgbClr val="003F77"/>
              </a:solidFill>
            </a:endParaRPr>
          </a:p>
        </p:txBody>
      </p:sp>
    </p:spTree>
    <p:extLst>
      <p:ext uri="{BB962C8B-B14F-4D97-AF65-F5344CB8AC3E}">
        <p14:creationId xmlns:p14="http://schemas.microsoft.com/office/powerpoint/2010/main" val="146867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Autofit/>
          </a:bodyPr>
          <a:lstStyle/>
          <a:p>
            <a:pPr algn="r"/>
            <a:r>
              <a:rPr lang="en-US" sz="3200" b="1" dirty="0">
                <a:solidFill>
                  <a:schemeClr val="bg1">
                    <a:lumMod val="50000"/>
                  </a:schemeClr>
                </a:solidFill>
              </a:rPr>
              <a:t>The quality of services is closely related to human capital</a:t>
            </a:r>
            <a:endParaRPr lang="en-GB" sz="3200" b="1" dirty="0">
              <a:solidFill>
                <a:schemeClr val="bg1">
                  <a:lumMod val="50000"/>
                </a:schemeClr>
              </a:solidFill>
            </a:endParaRPr>
          </a:p>
        </p:txBody>
      </p:sp>
      <p:sp>
        <p:nvSpPr>
          <p:cNvPr id="6" name="CasellaDiTesto 5">
            <a:extLst>
              <a:ext uri="{FF2B5EF4-FFF2-40B4-BE49-F238E27FC236}">
                <a16:creationId xmlns:a16="http://schemas.microsoft.com/office/drawing/2014/main" id="{A48C5B2B-9C2D-4D66-8260-EEED46E1B202}"/>
              </a:ext>
            </a:extLst>
          </p:cNvPr>
          <p:cNvSpPr txBox="1"/>
          <p:nvPr/>
        </p:nvSpPr>
        <p:spPr>
          <a:xfrm>
            <a:off x="1154545" y="1214688"/>
            <a:ext cx="10206183" cy="5509200"/>
          </a:xfrm>
          <a:prstGeom prst="rect">
            <a:avLst/>
          </a:prstGeom>
          <a:noFill/>
        </p:spPr>
        <p:txBody>
          <a:bodyPr wrap="square">
            <a:spAutoFit/>
          </a:bodyPr>
          <a:lstStyle/>
          <a:p>
            <a:pPr algn="just"/>
            <a:r>
              <a:rPr lang="en-US" sz="2200" dirty="0">
                <a:solidFill>
                  <a:srgbClr val="003F77"/>
                </a:solidFill>
              </a:rPr>
              <a:t>We should establish a challenge to have a well-defined focus on our mutual clients and an orientation towards service to be requested across Countries, which we will only achieve with the best people, and who are able to make a difference every day. </a:t>
            </a:r>
          </a:p>
          <a:p>
            <a:pPr algn="just"/>
            <a:r>
              <a:rPr lang="en-US" sz="2200" dirty="0">
                <a:solidFill>
                  <a:srgbClr val="003F77"/>
                </a:solidFill>
              </a:rPr>
              <a:t>To meet this challenge, my recommendation is that we should:</a:t>
            </a:r>
          </a:p>
          <a:p>
            <a:pPr marL="800100" lvl="1" indent="-342900" algn="just">
              <a:buFont typeface="Wingdings" panose="05000000000000000000" pitchFamily="2" charset="2"/>
              <a:buChar char="q"/>
            </a:pPr>
            <a:r>
              <a:rPr lang="en-US" sz="2200" dirty="0">
                <a:solidFill>
                  <a:srgbClr val="003F77"/>
                </a:solidFill>
              </a:rPr>
              <a:t>Set up a </a:t>
            </a:r>
            <a:r>
              <a:rPr lang="en-US" sz="2200" b="1" dirty="0">
                <a:solidFill>
                  <a:srgbClr val="003F77"/>
                </a:solidFill>
                <a:effectLst>
                  <a:outerShdw blurRad="38100" dist="38100" dir="2700000" algn="tl">
                    <a:srgbClr val="000000">
                      <a:alpha val="43137"/>
                    </a:srgbClr>
                  </a:outerShdw>
                </a:effectLst>
              </a:rPr>
              <a:t>Quality</a:t>
            </a:r>
            <a:r>
              <a:rPr lang="en-US" sz="2200" dirty="0">
                <a:solidFill>
                  <a:srgbClr val="003F77"/>
                </a:solidFill>
              </a:rPr>
              <a:t> Committee (QC), appointed by the members, duration 3 years;</a:t>
            </a:r>
          </a:p>
          <a:p>
            <a:pPr marL="800100" lvl="1" indent="-342900" algn="just">
              <a:buFont typeface="Wingdings" panose="05000000000000000000" pitchFamily="2" charset="2"/>
              <a:buChar char="q"/>
            </a:pPr>
            <a:r>
              <a:rPr lang="en-US" sz="2200" dirty="0">
                <a:solidFill>
                  <a:srgbClr val="003F77"/>
                </a:solidFill>
              </a:rPr>
              <a:t>Set up a </a:t>
            </a:r>
            <a:r>
              <a:rPr lang="en-US" sz="2200" b="1" dirty="0">
                <a:solidFill>
                  <a:srgbClr val="003F77"/>
                </a:solidFill>
                <a:effectLst>
                  <a:outerShdw blurRad="38100" dist="38100" dir="2700000" algn="tl">
                    <a:srgbClr val="000000">
                      <a:alpha val="43137"/>
                    </a:srgbClr>
                  </a:outerShdw>
                </a:effectLst>
              </a:rPr>
              <a:t>Talent</a:t>
            </a:r>
            <a:r>
              <a:rPr lang="en-US" sz="2200" dirty="0">
                <a:solidFill>
                  <a:srgbClr val="003F77"/>
                </a:solidFill>
              </a:rPr>
              <a:t> &amp; </a:t>
            </a:r>
            <a:r>
              <a:rPr lang="en-US" sz="2200" b="1" dirty="0">
                <a:solidFill>
                  <a:srgbClr val="003F77"/>
                </a:solidFill>
                <a:effectLst>
                  <a:outerShdw blurRad="38100" dist="38100" dir="2700000" algn="tl">
                    <a:srgbClr val="000000">
                      <a:alpha val="43137"/>
                    </a:srgbClr>
                  </a:outerShdw>
                </a:effectLst>
              </a:rPr>
              <a:t>Culture</a:t>
            </a:r>
            <a:r>
              <a:rPr lang="en-US" sz="2200" dirty="0">
                <a:solidFill>
                  <a:srgbClr val="003F77"/>
                </a:solidFill>
              </a:rPr>
              <a:t> Committee (T&amp;C) composed not by Partners but by their Junior Associates seeking from the T&amp;C side, the development of our members.</a:t>
            </a:r>
          </a:p>
          <a:p>
            <a:pPr algn="just"/>
            <a:r>
              <a:rPr lang="en-US" sz="2200" dirty="0">
                <a:solidFill>
                  <a:srgbClr val="003F77"/>
                </a:solidFill>
              </a:rPr>
              <a:t>From Marketing, Quality and Talent, we can establish an emotional relationship between employees and the </a:t>
            </a:r>
            <a:r>
              <a:rPr lang="en-US" sz="2200" dirty="0" err="1">
                <a:solidFill>
                  <a:srgbClr val="003F77"/>
                </a:solidFill>
              </a:rPr>
              <a:t>CHG</a:t>
            </a:r>
            <a:r>
              <a:rPr lang="en-US" sz="2200" dirty="0">
                <a:solidFill>
                  <a:srgbClr val="003F77"/>
                </a:solidFill>
              </a:rPr>
              <a:t> brand.</a:t>
            </a:r>
          </a:p>
          <a:p>
            <a:pPr algn="just"/>
            <a:endParaRPr lang="en-US" sz="2200" dirty="0">
              <a:solidFill>
                <a:srgbClr val="003F77"/>
              </a:solidFill>
            </a:endParaRPr>
          </a:p>
          <a:p>
            <a:pPr algn="just"/>
            <a:r>
              <a:rPr lang="en-US" sz="2200" dirty="0">
                <a:solidFill>
                  <a:srgbClr val="003F77"/>
                </a:solidFill>
              </a:rPr>
              <a:t>With these objectives we could guarantee the motivation of the members, committed and service-oriented, helping them to unleash their growth potential and talent retention. All this will translate into a service culture, customer-oriented, high-quality service, which improves the image and perception of our clients about CHG.</a:t>
            </a:r>
          </a:p>
          <a:p>
            <a:pPr marL="342900" indent="-342900" algn="just">
              <a:buFont typeface="Wingdings" panose="05000000000000000000" pitchFamily="2" charset="2"/>
              <a:buChar char="q"/>
            </a:pPr>
            <a:endParaRPr lang="it-IT" sz="2200" dirty="0">
              <a:solidFill>
                <a:srgbClr val="003F77"/>
              </a:solidFill>
            </a:endParaRPr>
          </a:p>
        </p:txBody>
      </p:sp>
    </p:spTree>
    <p:extLst>
      <p:ext uri="{BB962C8B-B14F-4D97-AF65-F5344CB8AC3E}">
        <p14:creationId xmlns:p14="http://schemas.microsoft.com/office/powerpoint/2010/main" val="249676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rmAutofit/>
          </a:bodyPr>
          <a:lstStyle/>
          <a:p>
            <a:pPr algn="r"/>
            <a:r>
              <a:rPr lang="en-US" b="1" dirty="0">
                <a:solidFill>
                  <a:schemeClr val="bg1">
                    <a:lumMod val="50000"/>
                  </a:schemeClr>
                </a:solidFill>
              </a:rPr>
              <a:t>Quality</a:t>
            </a:r>
            <a:endParaRPr lang="en-GB" b="1" dirty="0">
              <a:solidFill>
                <a:schemeClr val="bg1">
                  <a:lumMod val="50000"/>
                </a:schemeClr>
              </a:solidFill>
            </a:endParaRPr>
          </a:p>
        </p:txBody>
      </p:sp>
      <p:sp>
        <p:nvSpPr>
          <p:cNvPr id="5" name="CasellaDiTesto 4">
            <a:extLst>
              <a:ext uri="{FF2B5EF4-FFF2-40B4-BE49-F238E27FC236}">
                <a16:creationId xmlns:a16="http://schemas.microsoft.com/office/drawing/2014/main" id="{644F885A-0652-476B-A824-262A8AB1CC26}"/>
              </a:ext>
            </a:extLst>
          </p:cNvPr>
          <p:cNvSpPr txBox="1"/>
          <p:nvPr/>
        </p:nvSpPr>
        <p:spPr>
          <a:xfrm>
            <a:off x="677718" y="1339475"/>
            <a:ext cx="10836564" cy="4524315"/>
          </a:xfrm>
          <a:prstGeom prst="rect">
            <a:avLst/>
          </a:prstGeom>
          <a:noFill/>
        </p:spPr>
        <p:txBody>
          <a:bodyPr wrap="square">
            <a:spAutoFit/>
          </a:bodyPr>
          <a:lstStyle/>
          <a:p>
            <a:pPr marL="0" indent="0" algn="just">
              <a:buNone/>
            </a:pPr>
            <a:r>
              <a:rPr lang="en-US" sz="2400" b="0" i="0" dirty="0">
                <a:solidFill>
                  <a:srgbClr val="003F77"/>
                </a:solidFill>
                <a:effectLst/>
              </a:rPr>
              <a:t>Only Firms providing high quality standards and excellent professionals, </a:t>
            </a:r>
            <a:r>
              <a:rPr lang="en-US" sz="2400" b="0" i="0" dirty="0" err="1">
                <a:solidFill>
                  <a:srgbClr val="003F77"/>
                </a:solidFill>
                <a:effectLst/>
              </a:rPr>
              <a:t>specialised</a:t>
            </a:r>
            <a:r>
              <a:rPr lang="en-US" sz="2400" b="0" i="0" dirty="0">
                <a:solidFill>
                  <a:srgbClr val="003F77"/>
                </a:solidFill>
                <a:effectLst/>
              </a:rPr>
              <a:t> by area of practice, are invited to join Clarkson Hyde Global. </a:t>
            </a:r>
          </a:p>
          <a:p>
            <a:pPr marL="0" indent="0" algn="just">
              <a:buNone/>
            </a:pPr>
            <a:r>
              <a:rPr lang="en-US" sz="2400" b="0" i="0" dirty="0">
                <a:solidFill>
                  <a:srgbClr val="003F77"/>
                </a:solidFill>
                <a:effectLst/>
              </a:rPr>
              <a:t>Firm membership MUST be subject to review established by the Board of Directors, through a </a:t>
            </a:r>
            <a:r>
              <a:rPr lang="en-US" sz="2400" b="1" i="0" dirty="0">
                <a:solidFill>
                  <a:srgbClr val="003F77"/>
                </a:solidFill>
                <a:effectLst/>
              </a:rPr>
              <a:t>Quality Committee </a:t>
            </a:r>
            <a:r>
              <a:rPr lang="en-US" sz="2400" b="0" i="0" dirty="0">
                <a:solidFill>
                  <a:srgbClr val="003F77"/>
                </a:solidFill>
                <a:effectLst/>
              </a:rPr>
              <a:t>that should be appointed by the members and should be selected based on strict objective standards and principles, amongst others:</a:t>
            </a:r>
          </a:p>
          <a:p>
            <a:pPr marL="800100" lvl="1" indent="-342900" algn="just">
              <a:buFont typeface="Wingdings" panose="05000000000000000000" pitchFamily="2" charset="2"/>
              <a:buChar char="q"/>
            </a:pPr>
            <a:r>
              <a:rPr lang="en-US" sz="2400" dirty="0">
                <a:solidFill>
                  <a:srgbClr val="003F77"/>
                </a:solidFill>
              </a:rPr>
              <a:t>Members must comply with quality norms and accept CHG’s quality control.</a:t>
            </a:r>
          </a:p>
          <a:p>
            <a:pPr marL="800100" lvl="1" indent="-342900" algn="just">
              <a:buFont typeface="Wingdings" panose="05000000000000000000" pitchFamily="2" charset="2"/>
              <a:buChar char="q"/>
            </a:pPr>
            <a:r>
              <a:rPr lang="en-US" sz="2400" dirty="0">
                <a:solidFill>
                  <a:srgbClr val="003F77"/>
                </a:solidFill>
              </a:rPr>
              <a:t>Members must provide an impeccable standard of service which must be reliable, efficient and cost effective for the client</a:t>
            </a:r>
          </a:p>
          <a:p>
            <a:pPr marL="800100" lvl="1" indent="-342900" algn="just">
              <a:buFont typeface="Wingdings" panose="05000000000000000000" pitchFamily="2" charset="2"/>
              <a:buChar char="q"/>
            </a:pPr>
            <a:r>
              <a:rPr lang="en-US" sz="2400" dirty="0">
                <a:solidFill>
                  <a:srgbClr val="003F77"/>
                </a:solidFill>
              </a:rPr>
              <a:t>Members must actively participate in CHG’s professional activities, such as development and structural activities.</a:t>
            </a:r>
          </a:p>
          <a:p>
            <a:pPr marL="800100" lvl="1" indent="-342900" algn="just">
              <a:buFont typeface="Wingdings" panose="05000000000000000000" pitchFamily="2" charset="2"/>
              <a:buChar char="q"/>
            </a:pPr>
            <a:r>
              <a:rPr lang="en-US" sz="2400" b="1" u="sng" dirty="0">
                <a:solidFill>
                  <a:schemeClr val="accent6">
                    <a:lumMod val="50000"/>
                  </a:schemeClr>
                </a:solidFill>
              </a:rPr>
              <a:t>Members must consider Clients of other members as important as their own</a:t>
            </a:r>
            <a:r>
              <a:rPr lang="en-US" sz="2400" dirty="0">
                <a:solidFill>
                  <a:schemeClr val="accent6">
                    <a:lumMod val="50000"/>
                  </a:schemeClr>
                </a:solidFill>
              </a:rPr>
              <a:t>.</a:t>
            </a:r>
            <a:endParaRPr lang="it-IT" sz="2400" dirty="0">
              <a:solidFill>
                <a:schemeClr val="accent6">
                  <a:lumMod val="50000"/>
                </a:schemeClr>
              </a:solidFill>
            </a:endParaRPr>
          </a:p>
          <a:p>
            <a:pPr algn="just"/>
            <a:endParaRPr lang="it-IT" sz="2400" dirty="0">
              <a:solidFill>
                <a:srgbClr val="003F77"/>
              </a:solidFill>
            </a:endParaRPr>
          </a:p>
        </p:txBody>
      </p:sp>
    </p:spTree>
    <p:extLst>
      <p:ext uri="{BB962C8B-B14F-4D97-AF65-F5344CB8AC3E}">
        <p14:creationId xmlns:p14="http://schemas.microsoft.com/office/powerpoint/2010/main" val="56719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rmAutofit/>
          </a:bodyPr>
          <a:lstStyle/>
          <a:p>
            <a:pPr algn="r"/>
            <a:r>
              <a:rPr lang="en-US" b="1" dirty="0">
                <a:solidFill>
                  <a:schemeClr val="bg1">
                    <a:lumMod val="50000"/>
                  </a:schemeClr>
                </a:solidFill>
              </a:rPr>
              <a:t>Quality: we must trust each other</a:t>
            </a:r>
            <a:endParaRPr lang="en-GB" b="1" dirty="0">
              <a:solidFill>
                <a:schemeClr val="bg1">
                  <a:lumMod val="50000"/>
                </a:schemeClr>
              </a:solidFill>
            </a:endParaRPr>
          </a:p>
        </p:txBody>
      </p:sp>
      <p:sp>
        <p:nvSpPr>
          <p:cNvPr id="5" name="CasellaDiTesto 4">
            <a:extLst>
              <a:ext uri="{FF2B5EF4-FFF2-40B4-BE49-F238E27FC236}">
                <a16:creationId xmlns:a16="http://schemas.microsoft.com/office/drawing/2014/main" id="{644F885A-0652-476B-A824-262A8AB1CC26}"/>
              </a:ext>
            </a:extLst>
          </p:cNvPr>
          <p:cNvSpPr txBox="1"/>
          <p:nvPr/>
        </p:nvSpPr>
        <p:spPr>
          <a:xfrm>
            <a:off x="677718" y="1339475"/>
            <a:ext cx="10836564" cy="5909310"/>
          </a:xfrm>
          <a:prstGeom prst="rect">
            <a:avLst/>
          </a:prstGeom>
          <a:noFill/>
        </p:spPr>
        <p:txBody>
          <a:bodyPr wrap="square">
            <a:spAutoFit/>
          </a:bodyPr>
          <a:lstStyle/>
          <a:p>
            <a:pPr marL="457200" indent="-457200" algn="just">
              <a:buFont typeface="Courier New" panose="02070309020205020404" pitchFamily="49" charset="0"/>
              <a:buChar char="o"/>
            </a:pPr>
            <a:r>
              <a:rPr lang="en-US" sz="2400" dirty="0">
                <a:solidFill>
                  <a:srgbClr val="003F77"/>
                </a:solidFill>
              </a:rPr>
              <a:t>CHG members must trust each other by knowing their respective clients are in safe hands within our network.</a:t>
            </a:r>
          </a:p>
          <a:p>
            <a:pPr marL="457200" indent="-457200" algn="just">
              <a:buFont typeface="Courier New" panose="02070309020205020404" pitchFamily="49" charset="0"/>
              <a:buChar char="o"/>
            </a:pPr>
            <a:r>
              <a:rPr lang="en-US" sz="2400" dirty="0">
                <a:solidFill>
                  <a:srgbClr val="003F77"/>
                </a:solidFill>
              </a:rPr>
              <a:t>We collaborate, we listen, we are always ready to help. We are vested in long term relationships with clients, members, employees and partners. </a:t>
            </a:r>
          </a:p>
          <a:p>
            <a:pPr marL="457200" indent="-457200" algn="just">
              <a:buFont typeface="Courier New" panose="02070309020205020404" pitchFamily="49" charset="0"/>
              <a:buChar char="o"/>
            </a:pPr>
            <a:r>
              <a:rPr lang="en-US" sz="2400" dirty="0">
                <a:solidFill>
                  <a:srgbClr val="003F77"/>
                </a:solidFill>
              </a:rPr>
              <a:t>We are open, approachable, easy to do business with, and everyone must feel free to contact each member anytime they need it.</a:t>
            </a:r>
          </a:p>
          <a:p>
            <a:pPr marL="457200" indent="-457200" algn="just">
              <a:buFont typeface="Courier New" panose="02070309020205020404" pitchFamily="49" charset="0"/>
              <a:buChar char="o"/>
            </a:pPr>
            <a:r>
              <a:rPr lang="en-US" sz="2400" i="0" u="none" strike="noStrike" baseline="0" dirty="0">
                <a:solidFill>
                  <a:srgbClr val="003F77"/>
                </a:solidFill>
              </a:rPr>
              <a:t>Our members must share CHG values and must know they can use CHG skills to achieve great things.</a:t>
            </a:r>
          </a:p>
          <a:p>
            <a:pPr algn="just"/>
            <a:endParaRPr lang="en-US" sz="2600" dirty="0">
              <a:solidFill>
                <a:srgbClr val="003F77"/>
              </a:solidFill>
            </a:endParaRPr>
          </a:p>
          <a:p>
            <a:pPr algn="just"/>
            <a:r>
              <a:rPr lang="en-US" sz="2400" dirty="0">
                <a:solidFill>
                  <a:srgbClr val="003F77"/>
                </a:solidFill>
              </a:rPr>
              <a:t>As part of our constant concern to improve the Quality of our services, we should periodically carry out a “satisfaction survey” of all our members, with which we seek constant improvement through internal feedback.</a:t>
            </a:r>
          </a:p>
          <a:p>
            <a:pPr algn="ctr"/>
            <a:r>
              <a:rPr lang="en-US" sz="3600" b="1" dirty="0">
                <a:solidFill>
                  <a:schemeClr val="accent6">
                    <a:lumMod val="50000"/>
                  </a:schemeClr>
                </a:solidFill>
                <a:effectLst>
                  <a:outerShdw blurRad="38100" dist="38100" dir="2700000" algn="tl">
                    <a:srgbClr val="000000">
                      <a:alpha val="43137"/>
                    </a:srgbClr>
                  </a:outerShdw>
                </a:effectLst>
              </a:rPr>
              <a:t>PROGRESSION</a:t>
            </a:r>
            <a:r>
              <a:rPr lang="en-US" sz="3600" dirty="0">
                <a:solidFill>
                  <a:schemeClr val="accent6">
                    <a:lumMod val="50000"/>
                  </a:schemeClr>
                </a:solidFill>
              </a:rPr>
              <a:t> not </a:t>
            </a:r>
            <a:r>
              <a:rPr lang="en-US" sz="3600" b="1" dirty="0">
                <a:solidFill>
                  <a:schemeClr val="accent6">
                    <a:lumMod val="50000"/>
                  </a:schemeClr>
                </a:solidFill>
                <a:effectLst>
                  <a:outerShdw blurRad="38100" dist="38100" dir="2700000" algn="tl">
                    <a:srgbClr val="000000">
                      <a:alpha val="43137"/>
                    </a:srgbClr>
                  </a:outerShdw>
                </a:effectLst>
              </a:rPr>
              <a:t>PERFECTION</a:t>
            </a:r>
            <a:endParaRPr lang="it-IT" sz="3600" b="1" dirty="0">
              <a:solidFill>
                <a:schemeClr val="accent6">
                  <a:lumMod val="50000"/>
                </a:schemeClr>
              </a:solidFill>
              <a:effectLst>
                <a:outerShdw blurRad="38100" dist="38100" dir="2700000" algn="tl">
                  <a:srgbClr val="000000">
                    <a:alpha val="43137"/>
                  </a:srgbClr>
                </a:outerShdw>
              </a:effectLst>
            </a:endParaRPr>
          </a:p>
          <a:p>
            <a:pPr algn="just"/>
            <a:endParaRPr lang="en-US" sz="2600" i="0" u="none" strike="noStrike" baseline="0" dirty="0">
              <a:solidFill>
                <a:srgbClr val="003F77"/>
              </a:solidFill>
            </a:endParaRPr>
          </a:p>
          <a:p>
            <a:pPr algn="just"/>
            <a:endParaRPr lang="it-IT" sz="2600" dirty="0">
              <a:solidFill>
                <a:srgbClr val="003F77"/>
              </a:solidFill>
            </a:endParaRPr>
          </a:p>
        </p:txBody>
      </p:sp>
    </p:spTree>
    <p:extLst>
      <p:ext uri="{BB962C8B-B14F-4D97-AF65-F5344CB8AC3E}">
        <p14:creationId xmlns:p14="http://schemas.microsoft.com/office/powerpoint/2010/main" val="112275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AD0EF00-DA8C-474E-936B-C4B9A2BF79C6}"/>
              </a:ext>
            </a:extLst>
          </p:cNvPr>
          <p:cNvSpPr>
            <a:spLocks noGrp="1"/>
          </p:cNvSpPr>
          <p:nvPr>
            <p:ph type="title"/>
          </p:nvPr>
        </p:nvSpPr>
        <p:spPr>
          <a:xfrm>
            <a:off x="912091" y="18256"/>
            <a:ext cx="10515600" cy="1034690"/>
          </a:xfrm>
        </p:spPr>
        <p:txBody>
          <a:bodyPr>
            <a:normAutofit fontScale="90000"/>
          </a:bodyPr>
          <a:lstStyle/>
          <a:p>
            <a:pPr algn="r"/>
            <a:r>
              <a:rPr lang="en-US" b="1" dirty="0">
                <a:solidFill>
                  <a:schemeClr val="bg1">
                    <a:lumMod val="50000"/>
                  </a:schemeClr>
                </a:solidFill>
              </a:rPr>
              <a:t>We are different compared to the other players</a:t>
            </a:r>
          </a:p>
        </p:txBody>
      </p:sp>
      <p:sp>
        <p:nvSpPr>
          <p:cNvPr id="5" name="Rettangolo 4">
            <a:extLst>
              <a:ext uri="{FF2B5EF4-FFF2-40B4-BE49-F238E27FC236}">
                <a16:creationId xmlns:a16="http://schemas.microsoft.com/office/drawing/2014/main" id="{4C095BD0-C4B8-405A-8F12-C02AE4292231}"/>
              </a:ext>
            </a:extLst>
          </p:cNvPr>
          <p:cNvSpPr/>
          <p:nvPr/>
        </p:nvSpPr>
        <p:spPr>
          <a:xfrm>
            <a:off x="2554560" y="1111430"/>
            <a:ext cx="7082879" cy="538609"/>
          </a:xfrm>
          <a:prstGeom prst="rect">
            <a:avLst/>
          </a:prstGeom>
        </p:spPr>
        <p:txBody>
          <a:bodyPr wrap="square">
            <a:spAutoFit/>
          </a:bodyPr>
          <a:lstStyle/>
          <a:p>
            <a:pPr algn="ctr"/>
            <a:r>
              <a:rPr lang="en-US" sz="2900" b="1" dirty="0">
                <a:ln w="10160">
                  <a:solidFill>
                    <a:schemeClr val="accent5"/>
                  </a:solidFill>
                  <a:prstDash val="solid"/>
                </a:ln>
                <a:solidFill>
                  <a:srgbClr val="FF9900"/>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We are a “Purple Cow” by being outstanding </a:t>
            </a:r>
          </a:p>
        </p:txBody>
      </p:sp>
      <p:pic>
        <p:nvPicPr>
          <p:cNvPr id="6" name="Immagine 5" descr="Immagine che contiene clipart&#10;&#10;Descrizione generata automaticamente">
            <a:extLst>
              <a:ext uri="{FF2B5EF4-FFF2-40B4-BE49-F238E27FC236}">
                <a16:creationId xmlns:a16="http://schemas.microsoft.com/office/drawing/2014/main" id="{645B6364-E191-4ABD-AB61-3A1555C4D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746" y="1650039"/>
            <a:ext cx="1432289" cy="1055120"/>
          </a:xfrm>
          <a:prstGeom prst="rect">
            <a:avLst/>
          </a:prstGeom>
        </p:spPr>
      </p:pic>
      <p:sp>
        <p:nvSpPr>
          <p:cNvPr id="7" name="CasellaDiTesto 6">
            <a:extLst>
              <a:ext uri="{FF2B5EF4-FFF2-40B4-BE49-F238E27FC236}">
                <a16:creationId xmlns:a16="http://schemas.microsoft.com/office/drawing/2014/main" id="{12067386-C5BA-4D68-903F-06A987186A33}"/>
              </a:ext>
            </a:extLst>
          </p:cNvPr>
          <p:cNvSpPr txBox="1"/>
          <p:nvPr/>
        </p:nvSpPr>
        <p:spPr>
          <a:xfrm>
            <a:off x="1117601" y="2658389"/>
            <a:ext cx="10310090" cy="4199611"/>
          </a:xfrm>
          <a:prstGeom prst="rect">
            <a:avLst/>
          </a:prstGeom>
          <a:noFill/>
        </p:spPr>
        <p:txBody>
          <a:bodyPr wrap="square">
            <a:spAutoFit/>
          </a:bodyPr>
          <a:lstStyle/>
          <a:p>
            <a:pPr algn="just">
              <a:lnSpc>
                <a:spcPct val="150000"/>
              </a:lnSpc>
            </a:pPr>
            <a:r>
              <a:rPr lang="en-US" sz="2000" dirty="0">
                <a:solidFill>
                  <a:srgbClr val="002060"/>
                </a:solidFill>
                <a:latin typeface="Calibri" panose="020F0502020204030204" pitchFamily="34" charset="0"/>
                <a:cs typeface="Calibri" panose="020F0502020204030204" pitchFamily="34" charset="0"/>
              </a:rPr>
              <a:t>Purple cow is a concept developed by marketer and entrepreneur “Seth Godin” that states that </a:t>
            </a:r>
            <a:r>
              <a:rPr lang="en-US" sz="2000" dirty="0" err="1">
                <a:solidFill>
                  <a:srgbClr val="002060"/>
                </a:solidFill>
                <a:latin typeface="Calibri" panose="020F0502020204030204" pitchFamily="34" charset="0"/>
                <a:cs typeface="Calibri" panose="020F0502020204030204" pitchFamily="34" charset="0"/>
              </a:rPr>
              <a:t>organisations</a:t>
            </a:r>
            <a:r>
              <a:rPr lang="en-US" sz="2000" dirty="0">
                <a:solidFill>
                  <a:srgbClr val="002060"/>
                </a:solidFill>
                <a:latin typeface="Calibri" panose="020F0502020204030204" pitchFamily="34" charset="0"/>
                <a:cs typeface="Calibri" panose="020F0502020204030204" pitchFamily="34" charset="0"/>
              </a:rPr>
              <a:t> must build things worth noticing right into their products or services. </a:t>
            </a:r>
          </a:p>
          <a:p>
            <a:pPr algn="just">
              <a:lnSpc>
                <a:spcPct val="150000"/>
              </a:lnSpc>
            </a:pPr>
            <a:r>
              <a:rPr lang="en-US" sz="2000" dirty="0">
                <a:solidFill>
                  <a:srgbClr val="002060"/>
                </a:solidFill>
                <a:latin typeface="Calibri" panose="020F0502020204030204" pitchFamily="34" charset="0"/>
                <a:cs typeface="Calibri" panose="020F0502020204030204" pitchFamily="34" charset="0"/>
              </a:rPr>
              <a:t>Godin claims that an </a:t>
            </a:r>
            <a:r>
              <a:rPr lang="en-US" sz="2000" dirty="0" err="1">
                <a:solidFill>
                  <a:srgbClr val="002060"/>
                </a:solidFill>
                <a:latin typeface="Calibri" panose="020F0502020204030204" pitchFamily="34" charset="0"/>
                <a:cs typeface="Calibri" panose="020F0502020204030204" pitchFamily="34" charset="0"/>
              </a:rPr>
              <a:t>organisation</a:t>
            </a:r>
            <a:r>
              <a:rPr lang="en-US" sz="2000" dirty="0">
                <a:solidFill>
                  <a:srgbClr val="002060"/>
                </a:solidFill>
                <a:latin typeface="Calibri" panose="020F0502020204030204" pitchFamily="34" charset="0"/>
                <a:cs typeface="Calibri" panose="020F0502020204030204" pitchFamily="34" charset="0"/>
              </a:rPr>
              <a:t> that isn't in itself unique and somehow outstanding - like a </a:t>
            </a:r>
            <a:r>
              <a:rPr lang="en-US" sz="2000" i="1" dirty="0">
                <a:solidFill>
                  <a:srgbClr val="002060"/>
                </a:solidFill>
                <a:latin typeface="Calibri" panose="020F0502020204030204" pitchFamily="34" charset="0"/>
                <a:cs typeface="Calibri" panose="020F0502020204030204" pitchFamily="34" charset="0"/>
              </a:rPr>
              <a:t>purple cow </a:t>
            </a:r>
            <a:r>
              <a:rPr lang="en-US" sz="2000" dirty="0">
                <a:solidFill>
                  <a:srgbClr val="002060"/>
                </a:solidFill>
                <a:latin typeface="Calibri" panose="020F0502020204030204" pitchFamily="34" charset="0"/>
                <a:cs typeface="Calibri" panose="020F0502020204030204" pitchFamily="34" charset="0"/>
              </a:rPr>
              <a:t>- is unlikely to sell, no matter how well crafted its advertising. </a:t>
            </a:r>
          </a:p>
          <a:p>
            <a:pPr algn="just">
              <a:lnSpc>
                <a:spcPct val="150000"/>
              </a:lnSpc>
            </a:pPr>
            <a:r>
              <a:rPr lang="en-US" sz="2000" dirty="0">
                <a:solidFill>
                  <a:srgbClr val="002060"/>
                </a:solidFill>
                <a:latin typeface="Calibri" panose="020F0502020204030204" pitchFamily="34" charset="0"/>
                <a:cs typeface="Calibri" panose="020F0502020204030204" pitchFamily="34" charset="0"/>
              </a:rPr>
              <a:t>Purple cow was Godin's addition to the traditional five P's of marketing - product, price, place, promotion and people.</a:t>
            </a:r>
          </a:p>
          <a:p>
            <a:pPr algn="just">
              <a:lnSpc>
                <a:spcPct val="150000"/>
              </a:lnSpc>
            </a:pPr>
            <a:r>
              <a:rPr lang="en-US" sz="2000" dirty="0">
                <a:solidFill>
                  <a:srgbClr val="002060"/>
                </a:solidFill>
                <a:latin typeface="Calibri" panose="020F0502020204030204" pitchFamily="34" charset="0"/>
                <a:cs typeface="Calibri" panose="020F0502020204030204" pitchFamily="34" charset="0"/>
              </a:rPr>
              <a:t>This is how </a:t>
            </a:r>
            <a:r>
              <a:rPr lang="it-IT" sz="2000" b="1" dirty="0">
                <a:solidFill>
                  <a:srgbClr val="002060"/>
                </a:solidFill>
                <a:latin typeface="Calibri" panose="020F0502020204030204" pitchFamily="34" charset="0"/>
                <a:cs typeface="Calibri" panose="020F0502020204030204" pitchFamily="34" charset="0"/>
              </a:rPr>
              <a:t>CLARKSON HYDE GLOBAL </a:t>
            </a:r>
            <a:r>
              <a:rPr lang="en-US" sz="2000" dirty="0">
                <a:solidFill>
                  <a:srgbClr val="002060"/>
                </a:solidFill>
                <a:latin typeface="Calibri" panose="020F0502020204030204" pitchFamily="34" charset="0"/>
                <a:cs typeface="Calibri" panose="020F0502020204030204" pitchFamily="34" charset="0"/>
              </a:rPr>
              <a:t>could be defined: an outstanding </a:t>
            </a:r>
            <a:r>
              <a:rPr lang="en-US" sz="2000" dirty="0" err="1">
                <a:solidFill>
                  <a:srgbClr val="002060"/>
                </a:solidFill>
                <a:latin typeface="Calibri" panose="020F0502020204030204" pitchFamily="34" charset="0"/>
                <a:cs typeface="Calibri" panose="020F0502020204030204" pitchFamily="34" charset="0"/>
              </a:rPr>
              <a:t>organisation</a:t>
            </a:r>
            <a:r>
              <a:rPr lang="en-US" sz="2000" dirty="0">
                <a:solidFill>
                  <a:srgbClr val="002060"/>
                </a:solidFill>
                <a:latin typeface="Calibri" panose="020F0502020204030204" pitchFamily="34" charset="0"/>
                <a:cs typeface="Calibri" panose="020F0502020204030204" pitchFamily="34" charset="0"/>
              </a:rPr>
              <a:t> of Professionals, linked with each other in a relationship you can find in a Family, and which adds value to Clients.</a:t>
            </a:r>
          </a:p>
        </p:txBody>
      </p:sp>
    </p:spTree>
    <p:extLst>
      <p:ext uri="{BB962C8B-B14F-4D97-AF65-F5344CB8AC3E}">
        <p14:creationId xmlns:p14="http://schemas.microsoft.com/office/powerpoint/2010/main" val="65818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73E0C0E-F6FB-4952-A48E-B0CA48AB81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235" y="1520734"/>
            <a:ext cx="3816531" cy="3816531"/>
          </a:xfrm>
          <a:prstGeom prst="rect">
            <a:avLst/>
          </a:prstGeom>
          <a:noFill/>
          <a:ln>
            <a:noFill/>
          </a:ln>
        </p:spPr>
      </p:pic>
      <p:sp>
        <p:nvSpPr>
          <p:cNvPr id="7" name="CasellaDiTesto 6">
            <a:extLst>
              <a:ext uri="{FF2B5EF4-FFF2-40B4-BE49-F238E27FC236}">
                <a16:creationId xmlns:a16="http://schemas.microsoft.com/office/drawing/2014/main" id="{D738CF45-9989-408D-8F1C-B9B162B030DB}"/>
              </a:ext>
            </a:extLst>
          </p:cNvPr>
          <p:cNvSpPr txBox="1"/>
          <p:nvPr/>
        </p:nvSpPr>
        <p:spPr>
          <a:xfrm>
            <a:off x="5338618" y="1415323"/>
            <a:ext cx="6420724" cy="4443011"/>
          </a:xfrm>
          <a:prstGeom prst="rect">
            <a:avLst/>
          </a:prstGeom>
          <a:noFill/>
        </p:spPr>
        <p:txBody>
          <a:bodyPr wrap="square">
            <a:spAutoFit/>
          </a:bodyPr>
          <a:lstStyle/>
          <a:p>
            <a:pPr algn="just">
              <a:lnSpc>
                <a:spcPct val="107000"/>
              </a:lnSpc>
              <a:spcAft>
                <a:spcPts val="750"/>
              </a:spcAft>
            </a:pPr>
            <a:r>
              <a:rPr lang="en-GB" sz="1600" dirty="0">
                <a:solidFill>
                  <a:srgbClr val="003F77"/>
                </a:solidFill>
                <a:effectLst/>
                <a:ea typeface="Times New Roman" panose="02020603050405020304" pitchFamily="18" charset="0"/>
                <a:cs typeface="Times New Roman" panose="02020603050405020304" pitchFamily="18" charset="0"/>
              </a:rPr>
              <a:t>Discover why you joined CHG and how your </a:t>
            </a:r>
            <a:r>
              <a:rPr lang="en-GB" sz="1600" dirty="0">
                <a:solidFill>
                  <a:srgbClr val="003F77"/>
                </a:solidFill>
                <a:ea typeface="Times New Roman" panose="02020603050405020304" pitchFamily="18" charset="0"/>
                <a:cs typeface="Times New Roman" panose="02020603050405020304" pitchFamily="18" charset="0"/>
              </a:rPr>
              <a:t>F</a:t>
            </a:r>
            <a:r>
              <a:rPr lang="en-GB" sz="1600" dirty="0">
                <a:solidFill>
                  <a:srgbClr val="003F77"/>
                </a:solidFill>
                <a:effectLst/>
                <a:ea typeface="Times New Roman" panose="02020603050405020304" pitchFamily="18" charset="0"/>
                <a:cs typeface="Times New Roman" panose="02020603050405020304" pitchFamily="18" charset="0"/>
              </a:rPr>
              <a:t>irm can augment your own expertise and staff through this great network with its Global resources and tools, as well as the collective knowledge and experience of our members. </a:t>
            </a:r>
            <a:endParaRPr lang="en-GB" sz="1600" dirty="0">
              <a:solidFill>
                <a:srgbClr val="003F77"/>
              </a:solidFill>
              <a:effectLst/>
              <a:ea typeface="Calibri" panose="020F0502020204030204" pitchFamily="34" charset="0"/>
              <a:cs typeface="Times New Roman" panose="02020603050405020304" pitchFamily="18" charset="0"/>
            </a:endParaRPr>
          </a:p>
          <a:p>
            <a:pPr algn="just">
              <a:lnSpc>
                <a:spcPct val="107000"/>
              </a:lnSpc>
              <a:spcAft>
                <a:spcPts val="750"/>
              </a:spcAft>
            </a:pPr>
            <a:r>
              <a:rPr lang="en-GB" sz="1600" b="1" dirty="0">
                <a:solidFill>
                  <a:srgbClr val="003F77"/>
                </a:solidFill>
                <a:effectLst/>
                <a:ea typeface="Times New Roman" panose="02020603050405020304" pitchFamily="18" charset="0"/>
                <a:cs typeface="Times New Roman" panose="02020603050405020304" pitchFamily="18" charset="0"/>
              </a:rPr>
              <a:t>Advantage: People</a:t>
            </a:r>
            <a:r>
              <a:rPr lang="en-GB" sz="1600" dirty="0">
                <a:solidFill>
                  <a:srgbClr val="003F77"/>
                </a:solidFill>
                <a:effectLst/>
                <a:ea typeface="Times New Roman" panose="02020603050405020304" pitchFamily="18" charset="0"/>
                <a:cs typeface="Times New Roman" panose="02020603050405020304" pitchFamily="18" charset="0"/>
              </a:rPr>
              <a:t> benefit from extensive professional development and leadership training. Use our human beings, tools and programs to develop talent from «hire» to «retire». </a:t>
            </a:r>
            <a:endParaRPr lang="en-GB" sz="1600" dirty="0">
              <a:solidFill>
                <a:srgbClr val="003F77"/>
              </a:solidFill>
              <a:effectLst/>
              <a:ea typeface="Calibri" panose="020F0502020204030204" pitchFamily="34" charset="0"/>
              <a:cs typeface="Times New Roman" panose="02020603050405020304" pitchFamily="18" charset="0"/>
            </a:endParaRPr>
          </a:p>
          <a:p>
            <a:pPr algn="just">
              <a:lnSpc>
                <a:spcPct val="107000"/>
              </a:lnSpc>
              <a:spcAft>
                <a:spcPts val="750"/>
              </a:spcAft>
            </a:pPr>
            <a:r>
              <a:rPr lang="en-GB" sz="1600" b="1" dirty="0">
                <a:solidFill>
                  <a:srgbClr val="003F77"/>
                </a:solidFill>
                <a:effectLst/>
                <a:ea typeface="Times New Roman" panose="02020603050405020304" pitchFamily="18" charset="0"/>
                <a:cs typeface="Times New Roman" panose="02020603050405020304" pitchFamily="18" charset="0"/>
              </a:rPr>
              <a:t>Advantage: Client Service</a:t>
            </a:r>
            <a:r>
              <a:rPr lang="en-GB" sz="1600" dirty="0">
                <a:solidFill>
                  <a:srgbClr val="003F77"/>
                </a:solidFill>
                <a:effectLst/>
                <a:ea typeface="Times New Roman" panose="02020603050405020304" pitchFamily="18" charset="0"/>
                <a:cs typeface="Times New Roman" panose="02020603050405020304" pitchFamily="18" charset="0"/>
              </a:rPr>
              <a:t> Find the highest quality solutions for your business needs; we’ll go wherever we need to secure the best solution for </a:t>
            </a:r>
            <a:r>
              <a:rPr lang="en-GB" sz="1600" dirty="0">
                <a:solidFill>
                  <a:srgbClr val="003F77"/>
                </a:solidFill>
                <a:ea typeface="Times New Roman" panose="02020603050405020304" pitchFamily="18" charset="0"/>
                <a:cs typeface="Times New Roman" panose="02020603050405020304" pitchFamily="18" charset="0"/>
              </a:rPr>
              <a:t>our Clients</a:t>
            </a:r>
            <a:r>
              <a:rPr lang="en-GB" sz="1600" dirty="0">
                <a:solidFill>
                  <a:srgbClr val="003F77"/>
                </a:solidFill>
                <a:effectLst/>
                <a:ea typeface="Times New Roman" panose="02020603050405020304" pitchFamily="18" charset="0"/>
                <a:cs typeface="Times New Roman" panose="02020603050405020304" pitchFamily="18" charset="0"/>
              </a:rPr>
              <a:t>. </a:t>
            </a:r>
            <a:endParaRPr lang="en-GB" sz="1600" dirty="0">
              <a:solidFill>
                <a:srgbClr val="003F77"/>
              </a:solidFill>
              <a:effectLst/>
              <a:ea typeface="Calibri" panose="020F0502020204030204" pitchFamily="34" charset="0"/>
              <a:cs typeface="Times New Roman" panose="02020603050405020304" pitchFamily="18" charset="0"/>
            </a:endParaRPr>
          </a:p>
          <a:p>
            <a:pPr algn="just">
              <a:lnSpc>
                <a:spcPct val="107000"/>
              </a:lnSpc>
              <a:spcAft>
                <a:spcPts val="750"/>
              </a:spcAft>
            </a:pPr>
            <a:r>
              <a:rPr lang="en-GB" sz="1600" b="1" dirty="0">
                <a:solidFill>
                  <a:srgbClr val="003F77"/>
                </a:solidFill>
                <a:effectLst/>
                <a:ea typeface="Times New Roman" panose="02020603050405020304" pitchFamily="18" charset="0"/>
                <a:cs typeface="Times New Roman" panose="02020603050405020304" pitchFamily="18" charset="0"/>
              </a:rPr>
              <a:t>Advantage: Growth</a:t>
            </a:r>
            <a:r>
              <a:rPr lang="en-GB" sz="1600" dirty="0">
                <a:solidFill>
                  <a:srgbClr val="003F77"/>
                </a:solidFill>
                <a:effectLst/>
                <a:ea typeface="Times New Roman" panose="02020603050405020304" pitchFamily="18" charset="0"/>
                <a:cs typeface="Times New Roman" panose="02020603050405020304" pitchFamily="18" charset="0"/>
              </a:rPr>
              <a:t> Tap our collective experience in a wide range of industries and service lines through our connection. Reduce your learning curve by connecting to peers who’ve already implemented the projects you’re considering. </a:t>
            </a:r>
            <a:endParaRPr lang="en-GB" sz="1600" dirty="0">
              <a:solidFill>
                <a:srgbClr val="003F77"/>
              </a:solidFill>
              <a:effectLst/>
              <a:ea typeface="Calibri" panose="020F0502020204030204" pitchFamily="34" charset="0"/>
              <a:cs typeface="Times New Roman" panose="02020603050405020304" pitchFamily="18" charset="0"/>
            </a:endParaRPr>
          </a:p>
          <a:p>
            <a:pPr algn="just">
              <a:lnSpc>
                <a:spcPct val="107000"/>
              </a:lnSpc>
              <a:spcAft>
                <a:spcPts val="750"/>
              </a:spcAft>
            </a:pPr>
            <a:r>
              <a:rPr lang="en-GB" sz="1600" b="1" dirty="0">
                <a:solidFill>
                  <a:srgbClr val="003F77"/>
                </a:solidFill>
                <a:effectLst/>
                <a:ea typeface="Times New Roman" panose="02020603050405020304" pitchFamily="18" charset="0"/>
                <a:cs typeface="Times New Roman" panose="02020603050405020304" pitchFamily="18" charset="0"/>
              </a:rPr>
              <a:t>Advantage: Firm Management. </a:t>
            </a:r>
            <a:r>
              <a:rPr lang="en-GB" sz="1600" dirty="0">
                <a:solidFill>
                  <a:srgbClr val="003F77"/>
                </a:solidFill>
                <a:effectLst/>
                <a:ea typeface="Times New Roman" panose="02020603050405020304" pitchFamily="18" charset="0"/>
                <a:cs typeface="Times New Roman" panose="02020603050405020304" pitchFamily="18" charset="0"/>
              </a:rPr>
              <a:t>Keep your technology on track, developing each other’s education and best-practice sharing. </a:t>
            </a:r>
            <a:endParaRPr lang="en-GB" sz="1600" dirty="0">
              <a:solidFill>
                <a:srgbClr val="003F77"/>
              </a:solidFill>
              <a:effectLst/>
              <a:ea typeface="Calibri" panose="020F0502020204030204" pitchFamily="34" charset="0"/>
              <a:cs typeface="Times New Roman" panose="02020603050405020304" pitchFamily="18" charset="0"/>
            </a:endParaRPr>
          </a:p>
        </p:txBody>
      </p:sp>
      <p:sp>
        <p:nvSpPr>
          <p:cNvPr id="4" name="Titolo 1">
            <a:extLst>
              <a:ext uri="{FF2B5EF4-FFF2-40B4-BE49-F238E27FC236}">
                <a16:creationId xmlns:a16="http://schemas.microsoft.com/office/drawing/2014/main" id="{EC8B1F17-32CB-4B7D-9AFA-E28B81137161}"/>
              </a:ext>
            </a:extLst>
          </p:cNvPr>
          <p:cNvSpPr txBox="1">
            <a:spLocks/>
          </p:cNvSpPr>
          <p:nvPr/>
        </p:nvSpPr>
        <p:spPr>
          <a:xfrm>
            <a:off x="912091" y="18256"/>
            <a:ext cx="10515600" cy="103469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b="1" dirty="0">
                <a:solidFill>
                  <a:schemeClr val="bg1">
                    <a:lumMod val="50000"/>
                  </a:schemeClr>
                </a:solidFill>
              </a:rPr>
              <a:t>Why did you choose to join </a:t>
            </a:r>
          </a:p>
          <a:p>
            <a:pPr algn="r"/>
            <a:r>
              <a:rPr lang="en-US" sz="4000" b="1" dirty="0">
                <a:solidFill>
                  <a:schemeClr val="bg1">
                    <a:lumMod val="50000"/>
                  </a:schemeClr>
                </a:solidFill>
              </a:rPr>
              <a:t>Clarkson Hyde Global?</a:t>
            </a:r>
          </a:p>
        </p:txBody>
      </p:sp>
    </p:spTree>
    <p:extLst>
      <p:ext uri="{BB962C8B-B14F-4D97-AF65-F5344CB8AC3E}">
        <p14:creationId xmlns:p14="http://schemas.microsoft.com/office/powerpoint/2010/main" val="73251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4970BE-42BD-47E9-B2DE-9AD2598583F5}"/>
              </a:ext>
            </a:extLst>
          </p:cNvPr>
          <p:cNvSpPr>
            <a:spLocks noGrp="1"/>
          </p:cNvSpPr>
          <p:nvPr>
            <p:ph type="ctrTitle"/>
          </p:nvPr>
        </p:nvSpPr>
        <p:spPr>
          <a:xfrm>
            <a:off x="1524000" y="2120437"/>
            <a:ext cx="9144000" cy="2054399"/>
          </a:xfrm>
        </p:spPr>
        <p:txBody>
          <a:bodyPr>
            <a:noAutofit/>
          </a:bodyPr>
          <a:lstStyle/>
          <a:p>
            <a:pPr>
              <a:spcBef>
                <a:spcPts val="0"/>
              </a:spcBef>
              <a:spcAft>
                <a:spcPts val="400"/>
              </a:spcAft>
            </a:pPr>
            <a:r>
              <a:rPr lang="en-US" sz="6600" dirty="0">
                <a:solidFill>
                  <a:srgbClr val="003F77"/>
                </a:solidFill>
                <a:effectLst>
                  <a:outerShdw blurRad="38100" dist="38100" dir="2700000" algn="tl">
                    <a:srgbClr val="000000">
                      <a:alpha val="43137"/>
                    </a:srgbClr>
                  </a:outerShdw>
                </a:effectLst>
                <a:latin typeface="+mn-lt"/>
              </a:rPr>
              <a:t>Be independent, </a:t>
            </a:r>
            <a:br>
              <a:rPr lang="en-US" sz="6600" dirty="0">
                <a:solidFill>
                  <a:srgbClr val="003F77"/>
                </a:solidFill>
                <a:effectLst>
                  <a:outerShdw blurRad="38100" dist="38100" dir="2700000" algn="tl">
                    <a:srgbClr val="000000">
                      <a:alpha val="43137"/>
                    </a:srgbClr>
                  </a:outerShdw>
                </a:effectLst>
                <a:latin typeface="+mn-lt"/>
              </a:rPr>
            </a:br>
            <a:r>
              <a:rPr lang="en-US" sz="6600" dirty="0">
                <a:solidFill>
                  <a:srgbClr val="003F77"/>
                </a:solidFill>
                <a:effectLst>
                  <a:outerShdw blurRad="38100" dist="38100" dir="2700000" algn="tl">
                    <a:srgbClr val="000000">
                      <a:alpha val="43137"/>
                    </a:srgbClr>
                  </a:outerShdw>
                </a:effectLst>
                <a:latin typeface="+mn-lt"/>
              </a:rPr>
              <a:t>but don’t go alone. </a:t>
            </a:r>
            <a:endParaRPr lang="en-GB" sz="6600" dirty="0">
              <a:solidFill>
                <a:srgbClr val="003F77"/>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8683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me To Debate Argue Discussion Competition Clock 3d Animation by iQoncept">
            <a:extLst>
              <a:ext uri="{FF2B5EF4-FFF2-40B4-BE49-F238E27FC236}">
                <a16:creationId xmlns:a16="http://schemas.microsoft.com/office/drawing/2014/main" id="{8938AB2E-1C3E-433E-95EB-DCE51F0DC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733" y="1326573"/>
            <a:ext cx="6134533" cy="344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6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4970BE-42BD-47E9-B2DE-9AD2598583F5}"/>
              </a:ext>
            </a:extLst>
          </p:cNvPr>
          <p:cNvSpPr>
            <a:spLocks noGrp="1"/>
          </p:cNvSpPr>
          <p:nvPr>
            <p:ph type="ctrTitle"/>
          </p:nvPr>
        </p:nvSpPr>
        <p:spPr>
          <a:xfrm>
            <a:off x="1524000" y="2443710"/>
            <a:ext cx="9144000" cy="1308563"/>
          </a:xfrm>
        </p:spPr>
        <p:txBody>
          <a:bodyPr>
            <a:noAutofit/>
          </a:bodyPr>
          <a:lstStyle/>
          <a:p>
            <a:pPr>
              <a:spcBef>
                <a:spcPts val="0"/>
              </a:spcBef>
              <a:spcAft>
                <a:spcPts val="400"/>
              </a:spcAft>
            </a:pPr>
            <a:r>
              <a:rPr lang="en-US" sz="6600" dirty="0">
                <a:solidFill>
                  <a:srgbClr val="003F77"/>
                </a:solidFill>
                <a:effectLst>
                  <a:outerShdw blurRad="38100" dist="38100" dir="2700000" algn="tl">
                    <a:srgbClr val="000000">
                      <a:alpha val="43137"/>
                    </a:srgbClr>
                  </a:outerShdw>
                </a:effectLst>
                <a:latin typeface="+mn-lt"/>
              </a:rPr>
              <a:t>Thanks for your attention</a:t>
            </a:r>
            <a:endParaRPr lang="en-GB" sz="6600" dirty="0">
              <a:solidFill>
                <a:srgbClr val="003F77"/>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8765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00139C0-2DE0-4A4E-BA8D-D25E25C0B1C4}"/>
              </a:ext>
            </a:extLst>
          </p:cNvPr>
          <p:cNvSpPr txBox="1"/>
          <p:nvPr/>
        </p:nvSpPr>
        <p:spPr>
          <a:xfrm>
            <a:off x="1136074" y="1311934"/>
            <a:ext cx="10455562" cy="4601773"/>
          </a:xfrm>
          <a:prstGeom prst="rect">
            <a:avLst/>
          </a:prstGeom>
          <a:noFill/>
        </p:spPr>
        <p:txBody>
          <a:bodyPr wrap="square">
            <a:spAutoFit/>
          </a:bodyPr>
          <a:lstStyle/>
          <a:p>
            <a:pPr algn="just">
              <a:lnSpc>
                <a:spcPct val="107000"/>
              </a:lnSpc>
              <a:spcAft>
                <a:spcPts val="800"/>
              </a:spcAft>
            </a:pPr>
            <a:r>
              <a:rPr lang="en-GB" sz="2600" dirty="0">
                <a:solidFill>
                  <a:srgbClr val="003F77"/>
                </a:solidFill>
                <a:ea typeface="+mj-ea"/>
                <a:cs typeface="+mj-cs"/>
              </a:rPr>
              <a:t>Members are </a:t>
            </a:r>
            <a:r>
              <a:rPr lang="en-GB" sz="2600" dirty="0" err="1">
                <a:solidFill>
                  <a:srgbClr val="003F77"/>
                </a:solidFill>
                <a:ea typeface="+mj-ea"/>
                <a:cs typeface="+mj-cs"/>
              </a:rPr>
              <a:t>CHG’s</a:t>
            </a:r>
            <a:r>
              <a:rPr lang="en-GB" sz="2600" dirty="0">
                <a:solidFill>
                  <a:srgbClr val="003F77"/>
                </a:solidFill>
                <a:ea typeface="+mj-ea"/>
                <a:cs typeface="+mj-cs"/>
              </a:rPr>
              <a:t> greatest pride and vice versa, CHG has to be the greatest pride for each member.</a:t>
            </a:r>
          </a:p>
          <a:p>
            <a:pPr algn="just">
              <a:lnSpc>
                <a:spcPct val="107000"/>
              </a:lnSpc>
              <a:spcAft>
                <a:spcPts val="800"/>
              </a:spcAft>
            </a:pPr>
            <a:r>
              <a:rPr lang="en-GB" sz="2600" dirty="0">
                <a:solidFill>
                  <a:srgbClr val="003F77"/>
                </a:solidFill>
                <a:ea typeface="+mj-ea"/>
                <a:cs typeface="+mj-cs"/>
              </a:rPr>
              <a:t>Through the power of association, CHG is focused on helping its members build a sustainable competitive advantage – one that comes from internal excellence and external relationships.</a:t>
            </a:r>
          </a:p>
          <a:p>
            <a:pPr algn="just">
              <a:lnSpc>
                <a:spcPct val="107000"/>
              </a:lnSpc>
              <a:spcAft>
                <a:spcPts val="800"/>
              </a:spcAft>
            </a:pPr>
            <a:r>
              <a:rPr lang="en-GB" sz="2600" dirty="0">
                <a:solidFill>
                  <a:srgbClr val="003F77"/>
                </a:solidFill>
                <a:ea typeface="+mj-ea"/>
                <a:cs typeface="+mj-cs"/>
              </a:rPr>
              <a:t>Show to each local market that you are a member of CHG, being the pride of our family. </a:t>
            </a:r>
            <a:r>
              <a:rPr lang="en-GB" sz="2600" dirty="0" err="1">
                <a:solidFill>
                  <a:srgbClr val="003F77"/>
                </a:solidFill>
                <a:ea typeface="+mj-ea"/>
                <a:cs typeface="+mj-cs"/>
              </a:rPr>
              <a:t>CHG</a:t>
            </a:r>
            <a:r>
              <a:rPr lang="en-GB" sz="2600" dirty="0">
                <a:solidFill>
                  <a:srgbClr val="003F77"/>
                </a:solidFill>
                <a:ea typeface="+mj-ea"/>
                <a:cs typeface="+mj-cs"/>
              </a:rPr>
              <a:t>: an international organisation with a </a:t>
            </a:r>
            <a:r>
              <a:rPr lang="en-GB" sz="2600" dirty="0" err="1">
                <a:solidFill>
                  <a:srgbClr val="003F77"/>
                </a:solidFill>
                <a:ea typeface="+mj-ea"/>
                <a:cs typeface="+mj-cs"/>
              </a:rPr>
              <a:t>GloCal</a:t>
            </a:r>
            <a:r>
              <a:rPr lang="en-GB" sz="2600" dirty="0">
                <a:solidFill>
                  <a:srgbClr val="003F77"/>
                </a:solidFill>
                <a:ea typeface="+mj-ea"/>
                <a:cs typeface="+mj-cs"/>
              </a:rPr>
              <a:t> view. </a:t>
            </a:r>
          </a:p>
          <a:p>
            <a:pPr algn="ctr">
              <a:lnSpc>
                <a:spcPct val="107000"/>
              </a:lnSpc>
              <a:spcAft>
                <a:spcPts val="800"/>
              </a:spcAft>
            </a:pPr>
            <a:r>
              <a:rPr lang="en-GB" sz="4400" dirty="0">
                <a:solidFill>
                  <a:schemeClr val="accent6">
                    <a:lumMod val="50000"/>
                  </a:schemeClr>
                </a:solidFill>
                <a:effectLst>
                  <a:outerShdw blurRad="38100" dist="38100" dir="2700000" algn="tl">
                    <a:srgbClr val="000000">
                      <a:alpha val="43137"/>
                    </a:srgbClr>
                  </a:outerShdw>
                </a:effectLst>
                <a:ea typeface="+mj-ea"/>
                <a:cs typeface="+mj-cs"/>
              </a:rPr>
              <a:t>Think Globally, act Locally </a:t>
            </a:r>
            <a:r>
              <a:rPr lang="en-GB" sz="4400" dirty="0">
                <a:solidFill>
                  <a:schemeClr val="accent6">
                    <a:lumMod val="50000"/>
                  </a:schemeClr>
                </a:solidFill>
                <a:effectLst>
                  <a:outerShdw blurRad="38100" dist="38100" dir="2700000" algn="tl">
                    <a:srgbClr val="000000">
                      <a:alpha val="43137"/>
                    </a:srgbClr>
                  </a:outerShdw>
                </a:effectLst>
                <a:ea typeface="+mj-ea"/>
                <a:cs typeface="+mj-cs"/>
                <a:sym typeface="Wingdings" panose="05000000000000000000" pitchFamily="2" charset="2"/>
              </a:rPr>
              <a:t></a:t>
            </a:r>
            <a:r>
              <a:rPr lang="en-GB" sz="4400" dirty="0">
                <a:solidFill>
                  <a:schemeClr val="accent6">
                    <a:lumMod val="50000"/>
                  </a:schemeClr>
                </a:solidFill>
                <a:effectLst>
                  <a:outerShdw blurRad="38100" dist="38100" dir="2700000" algn="tl">
                    <a:srgbClr val="000000">
                      <a:alpha val="43137"/>
                    </a:srgbClr>
                  </a:outerShdw>
                </a:effectLst>
                <a:ea typeface="+mj-ea"/>
                <a:cs typeface="+mj-cs"/>
              </a:rPr>
              <a:t>.</a:t>
            </a:r>
          </a:p>
          <a:p>
            <a:pPr algn="just">
              <a:lnSpc>
                <a:spcPct val="107000"/>
              </a:lnSpc>
              <a:spcAft>
                <a:spcPts val="800"/>
              </a:spcAft>
            </a:pPr>
            <a:endParaRPr lang="en-GB" sz="2400" dirty="0">
              <a:solidFill>
                <a:srgbClr val="003F77"/>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124267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rmAutofit/>
          </a:bodyPr>
          <a:lstStyle/>
          <a:p>
            <a:pPr algn="r"/>
            <a:r>
              <a:rPr lang="en-GB" sz="4000" b="1" dirty="0">
                <a:solidFill>
                  <a:schemeClr val="bg1">
                    <a:lumMod val="50000"/>
                  </a:schemeClr>
                </a:solidFill>
              </a:rPr>
              <a:t>Who we are</a:t>
            </a:r>
          </a:p>
        </p:txBody>
      </p:sp>
      <p:sp>
        <p:nvSpPr>
          <p:cNvPr id="5" name="CasellaDiTesto 4">
            <a:extLst>
              <a:ext uri="{FF2B5EF4-FFF2-40B4-BE49-F238E27FC236}">
                <a16:creationId xmlns:a16="http://schemas.microsoft.com/office/drawing/2014/main" id="{644F885A-0652-476B-A824-262A8AB1CC26}"/>
              </a:ext>
            </a:extLst>
          </p:cNvPr>
          <p:cNvSpPr txBox="1"/>
          <p:nvPr/>
        </p:nvSpPr>
        <p:spPr>
          <a:xfrm>
            <a:off x="591127" y="1561147"/>
            <a:ext cx="4996873" cy="4708981"/>
          </a:xfrm>
          <a:prstGeom prst="rect">
            <a:avLst/>
          </a:prstGeom>
          <a:noFill/>
        </p:spPr>
        <p:txBody>
          <a:bodyPr wrap="square">
            <a:spAutoFit/>
          </a:bodyPr>
          <a:lstStyle/>
          <a:p>
            <a:r>
              <a:rPr lang="en-US" sz="3000" i="0" u="none" strike="noStrike" baseline="0" dirty="0">
                <a:solidFill>
                  <a:srgbClr val="003F77"/>
                </a:solidFill>
              </a:rPr>
              <a:t>We are experts in accounting, auditing, taxes and </a:t>
            </a:r>
            <a:r>
              <a:rPr lang="en-US" sz="3000" dirty="0">
                <a:solidFill>
                  <a:srgbClr val="003F77"/>
                </a:solidFill>
              </a:rPr>
              <a:t>business management </a:t>
            </a:r>
            <a:r>
              <a:rPr lang="en-US" sz="3000" i="0" u="none" strike="noStrike" baseline="0" dirty="0">
                <a:solidFill>
                  <a:srgbClr val="003F77"/>
                </a:solidFill>
              </a:rPr>
              <a:t>and - why not - also in business transformation. Our Clients can trust; we help them make the right choices, connections anywhere in the world thanks to our </a:t>
            </a:r>
            <a:r>
              <a:rPr lang="en-US" sz="3000" b="1" i="0" u="none" strike="noStrike" baseline="0" dirty="0">
                <a:solidFill>
                  <a:srgbClr val="003F77"/>
                </a:solidFill>
                <a:effectLst>
                  <a:outerShdw blurRad="38100" dist="38100" dir="2700000" algn="tl">
                    <a:srgbClr val="000000">
                      <a:alpha val="43137"/>
                    </a:srgbClr>
                  </a:outerShdw>
                </a:effectLst>
              </a:rPr>
              <a:t>People</a:t>
            </a:r>
            <a:r>
              <a:rPr lang="en-US" sz="3000" i="0" u="none" strike="noStrike" baseline="0" dirty="0">
                <a:solidFill>
                  <a:srgbClr val="003F77"/>
                </a:solidFill>
              </a:rPr>
              <a:t>, </a:t>
            </a:r>
            <a:r>
              <a:rPr lang="en-US" sz="3000" b="1" i="0" u="none" strike="noStrike" baseline="0" dirty="0">
                <a:solidFill>
                  <a:schemeClr val="accent6">
                    <a:lumMod val="50000"/>
                  </a:schemeClr>
                </a:solidFill>
                <a:effectLst>
                  <a:outerShdw blurRad="38100" dist="38100" dir="2700000" algn="tl">
                    <a:srgbClr val="000000">
                      <a:alpha val="43137"/>
                    </a:srgbClr>
                  </a:outerShdw>
                </a:effectLst>
              </a:rPr>
              <a:t>Passion</a:t>
            </a:r>
            <a:r>
              <a:rPr lang="en-US" sz="3000" i="0" u="none" strike="noStrike" baseline="0" dirty="0">
                <a:solidFill>
                  <a:srgbClr val="003F77"/>
                </a:solidFill>
              </a:rPr>
              <a:t> and </a:t>
            </a:r>
            <a:r>
              <a:rPr lang="en-US" sz="3000" b="1" i="0" u="none" strike="noStrike" baseline="0" dirty="0">
                <a:solidFill>
                  <a:schemeClr val="bg1">
                    <a:lumMod val="50000"/>
                  </a:schemeClr>
                </a:solidFill>
                <a:effectLst>
                  <a:outerShdw blurRad="38100" dist="38100" dir="2700000" algn="tl">
                    <a:srgbClr val="000000">
                      <a:alpha val="43137"/>
                    </a:srgbClr>
                  </a:outerShdw>
                </a:effectLst>
              </a:rPr>
              <a:t>Commitment</a:t>
            </a:r>
            <a:r>
              <a:rPr lang="en-US" sz="3000" i="0" u="none" strike="noStrike" baseline="0" dirty="0">
                <a:solidFill>
                  <a:srgbClr val="003F77"/>
                </a:solidFill>
              </a:rPr>
              <a:t>.</a:t>
            </a:r>
            <a:endParaRPr lang="it-IT" sz="3000" dirty="0">
              <a:solidFill>
                <a:srgbClr val="003F77"/>
              </a:solidFill>
            </a:endParaRPr>
          </a:p>
        </p:txBody>
      </p:sp>
      <p:sp>
        <p:nvSpPr>
          <p:cNvPr id="7" name="CasellaDiTesto 6">
            <a:extLst>
              <a:ext uri="{FF2B5EF4-FFF2-40B4-BE49-F238E27FC236}">
                <a16:creationId xmlns:a16="http://schemas.microsoft.com/office/drawing/2014/main" id="{76E05152-FD78-4838-A4FD-DE56EE92A74C}"/>
              </a:ext>
            </a:extLst>
          </p:cNvPr>
          <p:cNvSpPr txBox="1"/>
          <p:nvPr/>
        </p:nvSpPr>
        <p:spPr>
          <a:xfrm>
            <a:off x="6908154" y="1219759"/>
            <a:ext cx="4701309" cy="4708981"/>
          </a:xfrm>
          <a:prstGeom prst="rect">
            <a:avLst/>
          </a:prstGeom>
          <a:noFill/>
        </p:spPr>
        <p:txBody>
          <a:bodyPr wrap="square">
            <a:spAutoFit/>
          </a:bodyPr>
          <a:lstStyle/>
          <a:p>
            <a:pPr algn="ctr"/>
            <a:r>
              <a:rPr lang="en-US" sz="3000" b="1" i="0" u="none" strike="noStrike" baseline="0" dirty="0">
                <a:solidFill>
                  <a:schemeClr val="accent6">
                    <a:lumMod val="50000"/>
                  </a:schemeClr>
                </a:solidFill>
                <a:effectLst>
                  <a:outerShdw blurRad="38100" dist="38100" dir="2700000" algn="tl">
                    <a:srgbClr val="000000">
                      <a:alpha val="43137"/>
                    </a:srgbClr>
                  </a:outerShdw>
                </a:effectLst>
              </a:rPr>
              <a:t>NEVER FORGET:</a:t>
            </a:r>
          </a:p>
          <a:p>
            <a:pPr marL="457200" indent="-457200">
              <a:buFont typeface="Courier New" panose="02070309020205020404" pitchFamily="49" charset="0"/>
              <a:buChar char="o"/>
            </a:pPr>
            <a:r>
              <a:rPr lang="en-US" sz="3000" i="0" u="none" strike="noStrike" baseline="0" dirty="0">
                <a:solidFill>
                  <a:srgbClr val="003F77"/>
                </a:solidFill>
              </a:rPr>
              <a:t>To stay relevant by having the right conversations</a:t>
            </a:r>
            <a:r>
              <a:rPr lang="en-US" sz="3000" dirty="0">
                <a:solidFill>
                  <a:srgbClr val="003F77"/>
                </a:solidFill>
              </a:rPr>
              <a:t> and connections.</a:t>
            </a:r>
          </a:p>
          <a:p>
            <a:pPr marL="457200" indent="-457200">
              <a:buFont typeface="Courier New" panose="02070309020205020404" pitchFamily="49" charset="0"/>
              <a:buChar char="o"/>
            </a:pPr>
            <a:r>
              <a:rPr lang="en-US" sz="3000" dirty="0">
                <a:solidFill>
                  <a:srgbClr val="003F77"/>
                </a:solidFill>
              </a:rPr>
              <a:t>To beat competition at value, not with pricing.</a:t>
            </a:r>
          </a:p>
          <a:p>
            <a:pPr marL="457200" indent="-457200">
              <a:buFont typeface="Courier New" panose="02070309020205020404" pitchFamily="49" charset="0"/>
              <a:buChar char="o"/>
            </a:pPr>
            <a:r>
              <a:rPr lang="en-US" sz="3000" dirty="0">
                <a:solidFill>
                  <a:srgbClr val="003F77"/>
                </a:solidFill>
              </a:rPr>
              <a:t>Moonshot = aim at 10x impact on the problems, not just a 10% improvement</a:t>
            </a:r>
            <a:endParaRPr lang="it-IT" sz="3000" dirty="0">
              <a:solidFill>
                <a:srgbClr val="003F77"/>
              </a:solidFill>
            </a:endParaRPr>
          </a:p>
        </p:txBody>
      </p:sp>
      <p:sp>
        <p:nvSpPr>
          <p:cNvPr id="8" name="Freccia a destra 7">
            <a:extLst>
              <a:ext uri="{FF2B5EF4-FFF2-40B4-BE49-F238E27FC236}">
                <a16:creationId xmlns:a16="http://schemas.microsoft.com/office/drawing/2014/main" id="{17E29F69-6DB2-4F93-8E1D-12A4992E36C5}"/>
              </a:ext>
            </a:extLst>
          </p:cNvPr>
          <p:cNvSpPr/>
          <p:nvPr/>
        </p:nvSpPr>
        <p:spPr>
          <a:xfrm>
            <a:off x="5929746" y="34854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1906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rmAutofit/>
          </a:bodyPr>
          <a:lstStyle/>
          <a:p>
            <a:pPr algn="r"/>
            <a:r>
              <a:rPr lang="en-US" sz="4000" b="1" dirty="0">
                <a:solidFill>
                  <a:schemeClr val="bg1">
                    <a:lumMod val="50000"/>
                  </a:schemeClr>
                </a:solidFill>
              </a:rPr>
              <a:t>What each of us does and excels at it.</a:t>
            </a:r>
            <a:endParaRPr lang="en-GB" sz="4000" b="1" dirty="0">
              <a:solidFill>
                <a:schemeClr val="bg1">
                  <a:lumMod val="50000"/>
                </a:schemeClr>
              </a:solidFill>
            </a:endParaRPr>
          </a:p>
        </p:txBody>
      </p:sp>
      <p:sp>
        <p:nvSpPr>
          <p:cNvPr id="5" name="CasellaDiTesto 4">
            <a:extLst>
              <a:ext uri="{FF2B5EF4-FFF2-40B4-BE49-F238E27FC236}">
                <a16:creationId xmlns:a16="http://schemas.microsoft.com/office/drawing/2014/main" id="{644F885A-0652-476B-A824-262A8AB1CC26}"/>
              </a:ext>
            </a:extLst>
          </p:cNvPr>
          <p:cNvSpPr txBox="1"/>
          <p:nvPr/>
        </p:nvSpPr>
        <p:spPr>
          <a:xfrm>
            <a:off x="336884" y="1339475"/>
            <a:ext cx="11177398" cy="4093428"/>
          </a:xfrm>
          <a:prstGeom prst="rect">
            <a:avLst/>
          </a:prstGeom>
          <a:noFill/>
        </p:spPr>
        <p:txBody>
          <a:bodyPr wrap="square">
            <a:spAutoFit/>
          </a:bodyPr>
          <a:lstStyle/>
          <a:p>
            <a:pPr marL="457200" indent="-457200" algn="just">
              <a:buFont typeface="Courier New" panose="02070309020205020404" pitchFamily="49" charset="0"/>
              <a:buChar char="o"/>
            </a:pPr>
            <a:r>
              <a:rPr lang="en-US" sz="2600" i="0" u="none" strike="noStrike" baseline="0" dirty="0">
                <a:solidFill>
                  <a:srgbClr val="003F77"/>
                </a:solidFill>
              </a:rPr>
              <a:t>We are trusted advisors. We nurture client relationships that drive long lasting value as the basis of our business. We do it with </a:t>
            </a:r>
            <a:r>
              <a:rPr lang="en-US" sz="2600" b="1" i="0" u="none" strike="noStrike" baseline="0" dirty="0">
                <a:solidFill>
                  <a:srgbClr val="003F77"/>
                </a:solidFill>
                <a:effectLst>
                  <a:outerShdw blurRad="38100" dist="38100" dir="2700000" algn="tl">
                    <a:srgbClr val="000000">
                      <a:alpha val="43137"/>
                    </a:srgbClr>
                  </a:outerShdw>
                </a:effectLst>
              </a:rPr>
              <a:t>honesty</a:t>
            </a:r>
            <a:r>
              <a:rPr lang="en-US" sz="2600" i="0" u="none" strike="noStrike" baseline="0" dirty="0">
                <a:solidFill>
                  <a:srgbClr val="003F77"/>
                </a:solidFill>
              </a:rPr>
              <a:t>, </a:t>
            </a:r>
            <a:r>
              <a:rPr lang="en-US" sz="2600" b="1" i="0" u="none" strike="noStrike" baseline="0" dirty="0">
                <a:solidFill>
                  <a:srgbClr val="003F77"/>
                </a:solidFill>
                <a:effectLst>
                  <a:outerShdw blurRad="38100" dist="38100" dir="2700000" algn="tl">
                    <a:srgbClr val="000000">
                      <a:alpha val="43137"/>
                    </a:srgbClr>
                  </a:outerShdw>
                </a:effectLst>
              </a:rPr>
              <a:t>transparency</a:t>
            </a:r>
            <a:r>
              <a:rPr lang="en-US" sz="2600" i="0" u="none" strike="noStrike" baseline="0" dirty="0">
                <a:solidFill>
                  <a:srgbClr val="003F77"/>
                </a:solidFill>
              </a:rPr>
              <a:t> and </a:t>
            </a:r>
            <a:r>
              <a:rPr lang="en-US" sz="2600" b="1" i="0" u="none" strike="noStrike" baseline="0" dirty="0">
                <a:solidFill>
                  <a:srgbClr val="003F77"/>
                </a:solidFill>
                <a:effectLst>
                  <a:outerShdw blurRad="38100" dist="38100" dir="2700000" algn="tl">
                    <a:srgbClr val="000000">
                      <a:alpha val="43137"/>
                    </a:srgbClr>
                  </a:outerShdw>
                </a:effectLst>
              </a:rPr>
              <a:t>integrity</a:t>
            </a:r>
            <a:r>
              <a:rPr lang="en-US" sz="2600" i="0" u="none" strike="noStrike" baseline="0" dirty="0">
                <a:solidFill>
                  <a:srgbClr val="003F77"/>
                </a:solidFill>
              </a:rPr>
              <a:t>. </a:t>
            </a:r>
          </a:p>
          <a:p>
            <a:pPr marL="457200" indent="-457200" algn="just">
              <a:buFont typeface="Courier New" panose="02070309020205020404" pitchFamily="49" charset="0"/>
              <a:buChar char="o"/>
            </a:pPr>
            <a:r>
              <a:rPr lang="en-US" sz="2600" i="0" u="none" strike="noStrike" baseline="0" dirty="0">
                <a:solidFill>
                  <a:srgbClr val="003F77"/>
                </a:solidFill>
              </a:rPr>
              <a:t>Our clients know they are in safe hands, and they are happy to recommend us.</a:t>
            </a:r>
          </a:p>
          <a:p>
            <a:pPr marL="457200" indent="-457200" algn="just">
              <a:buFont typeface="Courier New" panose="02070309020205020404" pitchFamily="49" charset="0"/>
              <a:buChar char="o"/>
            </a:pPr>
            <a:r>
              <a:rPr lang="en-US" sz="2600" i="0" u="none" strike="noStrike" baseline="0" dirty="0">
                <a:solidFill>
                  <a:srgbClr val="003F77"/>
                </a:solidFill>
              </a:rPr>
              <a:t>We are customer centric and committed. We are ready to do whatever it takes to help our clients meet their goals. We know how to handle diverse and complex requirements while staying nimble and flexible. </a:t>
            </a:r>
            <a:r>
              <a:rPr lang="en-US" sz="2600" b="1" i="0" u="none" strike="noStrike" baseline="0" dirty="0">
                <a:solidFill>
                  <a:srgbClr val="003F77"/>
                </a:solidFill>
                <a:effectLst>
                  <a:outerShdw blurRad="38100" dist="38100" dir="2700000" algn="tl">
                    <a:srgbClr val="000000">
                      <a:alpha val="43137"/>
                    </a:srgbClr>
                  </a:outerShdw>
                </a:effectLst>
              </a:rPr>
              <a:t>Our dedication is second to none</a:t>
            </a:r>
            <a:r>
              <a:rPr lang="en-US" sz="2600" i="0" u="none" strike="noStrike" baseline="0" dirty="0">
                <a:solidFill>
                  <a:srgbClr val="003F77"/>
                </a:solidFill>
              </a:rPr>
              <a:t>.</a:t>
            </a:r>
          </a:p>
          <a:p>
            <a:pPr marL="457200" indent="-457200" algn="just">
              <a:buFont typeface="Courier New" panose="02070309020205020404" pitchFamily="49" charset="0"/>
              <a:buChar char="o"/>
            </a:pPr>
            <a:r>
              <a:rPr lang="en-US" sz="2600" i="0" u="none" strike="noStrike" baseline="0" dirty="0">
                <a:solidFill>
                  <a:srgbClr val="003F77"/>
                </a:solidFill>
              </a:rPr>
              <a:t>We are </a:t>
            </a:r>
            <a:r>
              <a:rPr lang="en-US" sz="2600" b="1" i="0" u="none" strike="noStrike" baseline="0" dirty="0">
                <a:solidFill>
                  <a:srgbClr val="003F77"/>
                </a:solidFill>
                <a:effectLst>
                  <a:outerShdw blurRad="38100" dist="38100" dir="2700000" algn="tl">
                    <a:srgbClr val="000000">
                      <a:alpha val="43137"/>
                    </a:srgbClr>
                  </a:outerShdw>
                </a:effectLst>
              </a:rPr>
              <a:t>passionate</a:t>
            </a:r>
            <a:r>
              <a:rPr lang="en-US" sz="2600" i="0" u="none" strike="noStrike" baseline="0" dirty="0">
                <a:solidFill>
                  <a:srgbClr val="003F77"/>
                </a:solidFill>
              </a:rPr>
              <a:t> about what we do. We convey this in the way that we communicate and engage. </a:t>
            </a:r>
          </a:p>
        </p:txBody>
      </p:sp>
    </p:spTree>
    <p:extLst>
      <p:ext uri="{BB962C8B-B14F-4D97-AF65-F5344CB8AC3E}">
        <p14:creationId xmlns:p14="http://schemas.microsoft.com/office/powerpoint/2010/main" val="166759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1173017" y="18256"/>
            <a:ext cx="10254673" cy="1053162"/>
          </a:xfrm>
        </p:spPr>
        <p:txBody>
          <a:bodyPr>
            <a:noAutofit/>
          </a:bodyPr>
          <a:lstStyle/>
          <a:p>
            <a:pPr algn="r"/>
            <a:r>
              <a:rPr lang="en-US" sz="4000" b="1" dirty="0">
                <a:solidFill>
                  <a:schemeClr val="bg1">
                    <a:lumMod val="50000"/>
                  </a:schemeClr>
                </a:solidFill>
              </a:rPr>
              <a:t>However, alone is not enough; </a:t>
            </a:r>
            <a:br>
              <a:rPr lang="en-US" sz="4000" b="1" dirty="0">
                <a:solidFill>
                  <a:schemeClr val="bg1">
                    <a:lumMod val="50000"/>
                  </a:schemeClr>
                </a:solidFill>
              </a:rPr>
            </a:br>
            <a:r>
              <a:rPr lang="en-US" sz="4000" b="1" dirty="0">
                <a:solidFill>
                  <a:schemeClr val="bg1">
                    <a:lumMod val="50000"/>
                  </a:schemeClr>
                </a:solidFill>
              </a:rPr>
              <a:t>what we should do is….</a:t>
            </a:r>
            <a:endParaRPr lang="en-GB" sz="4000" b="1" dirty="0">
              <a:solidFill>
                <a:schemeClr val="bg1">
                  <a:lumMod val="50000"/>
                </a:schemeClr>
              </a:solidFill>
            </a:endParaRPr>
          </a:p>
        </p:txBody>
      </p:sp>
      <p:sp>
        <p:nvSpPr>
          <p:cNvPr id="5" name="CasellaDiTesto 4">
            <a:extLst>
              <a:ext uri="{FF2B5EF4-FFF2-40B4-BE49-F238E27FC236}">
                <a16:creationId xmlns:a16="http://schemas.microsoft.com/office/drawing/2014/main" id="{644F885A-0652-476B-A824-262A8AB1CC26}"/>
              </a:ext>
            </a:extLst>
          </p:cNvPr>
          <p:cNvSpPr txBox="1"/>
          <p:nvPr/>
        </p:nvSpPr>
        <p:spPr>
          <a:xfrm>
            <a:off x="677718" y="1339475"/>
            <a:ext cx="10836564" cy="5478423"/>
          </a:xfrm>
          <a:prstGeom prst="rect">
            <a:avLst/>
          </a:prstGeom>
          <a:noFill/>
        </p:spPr>
        <p:txBody>
          <a:bodyPr wrap="square">
            <a:spAutoFit/>
          </a:bodyPr>
          <a:lstStyle/>
          <a:p>
            <a:pPr marL="514350" indent="-514350" algn="just">
              <a:buFont typeface="+mj-lt"/>
              <a:buAutoNum type="arabicPeriod"/>
            </a:pPr>
            <a:r>
              <a:rPr lang="en-US" sz="3200" i="0" u="none" strike="noStrike" baseline="0" dirty="0">
                <a:solidFill>
                  <a:srgbClr val="003F77"/>
                </a:solidFill>
              </a:rPr>
              <a:t>regaining the momentum we got before COVID 19 crisis by showing to the market we are more than just an international association of advisors. We are a group of passionate people who want to provide first-class services across the world;</a:t>
            </a:r>
          </a:p>
          <a:p>
            <a:pPr marL="514350" indent="-514350" algn="just">
              <a:buFont typeface="+mj-lt"/>
              <a:buAutoNum type="arabicPeriod"/>
            </a:pPr>
            <a:r>
              <a:rPr lang="en-US" sz="3200" dirty="0">
                <a:solidFill>
                  <a:srgbClr val="003F77"/>
                </a:solidFill>
              </a:rPr>
              <a:t>showing, slightly differently, who we are starting with the CHG website. Today we show who we are as a list of Countries; the thing is we should “tell” the market about </a:t>
            </a:r>
            <a:r>
              <a:rPr lang="en-US" sz="3200" b="1" dirty="0">
                <a:solidFill>
                  <a:srgbClr val="003F77"/>
                </a:solidFill>
                <a:effectLst>
                  <a:outerShdw blurRad="38100" dist="38100" dir="2700000" algn="tl">
                    <a:srgbClr val="000000">
                      <a:alpha val="43137"/>
                    </a:srgbClr>
                  </a:outerShdw>
                </a:effectLst>
              </a:rPr>
              <a:t>each of us. </a:t>
            </a:r>
          </a:p>
          <a:p>
            <a:pPr algn="ctr"/>
            <a:endParaRPr lang="en-US" sz="3200" b="1" dirty="0">
              <a:solidFill>
                <a:srgbClr val="003F77"/>
              </a:solidFill>
              <a:effectLst>
                <a:outerShdw blurRad="38100" dist="38100" dir="2700000" algn="tl">
                  <a:srgbClr val="000000">
                    <a:alpha val="43137"/>
                  </a:srgbClr>
                </a:outerShdw>
              </a:effectLst>
            </a:endParaRPr>
          </a:p>
          <a:p>
            <a:pPr algn="ctr"/>
            <a:r>
              <a:rPr lang="en-US" sz="3000" dirty="0">
                <a:solidFill>
                  <a:schemeClr val="accent6">
                    <a:lumMod val="50000"/>
                  </a:schemeClr>
                </a:solidFill>
              </a:rPr>
              <a:t>About the 2</a:t>
            </a:r>
            <a:r>
              <a:rPr lang="en-US" sz="3000" baseline="30000" dirty="0">
                <a:solidFill>
                  <a:schemeClr val="accent6">
                    <a:lumMod val="50000"/>
                  </a:schemeClr>
                </a:solidFill>
              </a:rPr>
              <a:t>nd</a:t>
            </a:r>
            <a:r>
              <a:rPr lang="en-US" sz="3000" dirty="0">
                <a:solidFill>
                  <a:schemeClr val="accent6">
                    <a:lumMod val="50000"/>
                  </a:schemeClr>
                </a:solidFill>
              </a:rPr>
              <a:t> point, an idea could be in a way like this one….</a:t>
            </a:r>
            <a:endParaRPr lang="en-US" sz="3000" i="0" u="none" strike="noStrike" baseline="0" dirty="0">
              <a:solidFill>
                <a:schemeClr val="accent6">
                  <a:lumMod val="50000"/>
                </a:schemeClr>
              </a:solidFill>
            </a:endParaRPr>
          </a:p>
        </p:txBody>
      </p:sp>
    </p:spTree>
    <p:extLst>
      <p:ext uri="{BB962C8B-B14F-4D97-AF65-F5344CB8AC3E}">
        <p14:creationId xmlns:p14="http://schemas.microsoft.com/office/powerpoint/2010/main" val="166481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rmAutofit/>
          </a:bodyPr>
          <a:lstStyle/>
          <a:p>
            <a:pPr algn="r"/>
            <a:r>
              <a:rPr lang="en-US" sz="4000" b="1" dirty="0">
                <a:solidFill>
                  <a:schemeClr val="bg1">
                    <a:lumMod val="50000"/>
                  </a:schemeClr>
                </a:solidFill>
              </a:rPr>
              <a:t>CHG website… </a:t>
            </a:r>
            <a:endParaRPr lang="en-GB" sz="4000" b="1" dirty="0">
              <a:solidFill>
                <a:schemeClr val="bg1">
                  <a:lumMod val="50000"/>
                </a:schemeClr>
              </a:solidFill>
            </a:endParaRPr>
          </a:p>
        </p:txBody>
      </p:sp>
      <p:pic>
        <p:nvPicPr>
          <p:cNvPr id="4" name="Immagine 3">
            <a:extLst>
              <a:ext uri="{FF2B5EF4-FFF2-40B4-BE49-F238E27FC236}">
                <a16:creationId xmlns:a16="http://schemas.microsoft.com/office/drawing/2014/main" id="{FF512ADA-83CE-4D9D-9859-C853F0BC6257}"/>
              </a:ext>
            </a:extLst>
          </p:cNvPr>
          <p:cNvPicPr>
            <a:picLocks noChangeAspect="1"/>
          </p:cNvPicPr>
          <p:nvPr/>
        </p:nvPicPr>
        <p:blipFill>
          <a:blip r:embed="rId2"/>
          <a:stretch>
            <a:fillRect/>
          </a:stretch>
        </p:blipFill>
        <p:spPr>
          <a:xfrm>
            <a:off x="1826690" y="1625600"/>
            <a:ext cx="8538620" cy="4174836"/>
          </a:xfrm>
          <a:prstGeom prst="rect">
            <a:avLst/>
          </a:prstGeom>
        </p:spPr>
      </p:pic>
      <p:sp>
        <p:nvSpPr>
          <p:cNvPr id="7" name="CasellaDiTesto 6">
            <a:extLst>
              <a:ext uri="{FF2B5EF4-FFF2-40B4-BE49-F238E27FC236}">
                <a16:creationId xmlns:a16="http://schemas.microsoft.com/office/drawing/2014/main" id="{F719F2A9-2773-4605-B49C-64AF2FD8E819}"/>
              </a:ext>
            </a:extLst>
          </p:cNvPr>
          <p:cNvSpPr txBox="1"/>
          <p:nvPr/>
        </p:nvSpPr>
        <p:spPr>
          <a:xfrm>
            <a:off x="1315027" y="965200"/>
            <a:ext cx="9709728" cy="584775"/>
          </a:xfrm>
          <a:prstGeom prst="rect">
            <a:avLst/>
          </a:prstGeom>
          <a:noFill/>
        </p:spPr>
        <p:txBody>
          <a:bodyPr wrap="square">
            <a:spAutoFit/>
          </a:bodyPr>
          <a:lstStyle/>
          <a:p>
            <a:pPr algn="ctr"/>
            <a:r>
              <a:rPr lang="en-US" sz="3200" i="0" u="none" strike="noStrike" baseline="0" dirty="0">
                <a:solidFill>
                  <a:srgbClr val="003F77"/>
                </a:solidFill>
              </a:rPr>
              <a:t>Adding members, by Professionals as well….</a:t>
            </a:r>
            <a:endParaRPr lang="it-IT" sz="3200" dirty="0"/>
          </a:p>
        </p:txBody>
      </p:sp>
    </p:spTree>
    <p:extLst>
      <p:ext uri="{BB962C8B-B14F-4D97-AF65-F5344CB8AC3E}">
        <p14:creationId xmlns:p14="http://schemas.microsoft.com/office/powerpoint/2010/main" val="233184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rmAutofit/>
          </a:bodyPr>
          <a:lstStyle/>
          <a:p>
            <a:pPr algn="r"/>
            <a:r>
              <a:rPr lang="en-US" sz="4000" b="1" dirty="0">
                <a:solidFill>
                  <a:schemeClr val="bg1">
                    <a:lumMod val="50000"/>
                  </a:schemeClr>
                </a:solidFill>
              </a:rPr>
              <a:t>CHG website… </a:t>
            </a:r>
            <a:endParaRPr lang="en-GB" sz="4000" b="1" dirty="0">
              <a:solidFill>
                <a:schemeClr val="bg1">
                  <a:lumMod val="50000"/>
                </a:schemeClr>
              </a:solidFill>
            </a:endParaRPr>
          </a:p>
        </p:txBody>
      </p:sp>
      <p:pic>
        <p:nvPicPr>
          <p:cNvPr id="16" name="Immagine 15">
            <a:extLst>
              <a:ext uri="{FF2B5EF4-FFF2-40B4-BE49-F238E27FC236}">
                <a16:creationId xmlns:a16="http://schemas.microsoft.com/office/drawing/2014/main" id="{BD9862AE-A2C4-4E63-94E7-4D37C6038EDD}"/>
              </a:ext>
            </a:extLst>
          </p:cNvPr>
          <p:cNvPicPr>
            <a:picLocks noChangeAspect="1"/>
          </p:cNvPicPr>
          <p:nvPr/>
        </p:nvPicPr>
        <p:blipFill>
          <a:blip r:embed="rId2"/>
          <a:stretch>
            <a:fillRect/>
          </a:stretch>
        </p:blipFill>
        <p:spPr>
          <a:xfrm>
            <a:off x="1092357" y="1052946"/>
            <a:ext cx="10155067" cy="5620534"/>
          </a:xfrm>
          <a:prstGeom prst="rect">
            <a:avLst/>
          </a:prstGeom>
        </p:spPr>
      </p:pic>
      <p:sp>
        <p:nvSpPr>
          <p:cNvPr id="17" name="Rettangolo 16">
            <a:extLst>
              <a:ext uri="{FF2B5EF4-FFF2-40B4-BE49-F238E27FC236}">
                <a16:creationId xmlns:a16="http://schemas.microsoft.com/office/drawing/2014/main" id="{FCB0506F-2F5B-4388-BB91-090E59C6474A}"/>
              </a:ext>
            </a:extLst>
          </p:cNvPr>
          <p:cNvSpPr/>
          <p:nvPr/>
        </p:nvSpPr>
        <p:spPr>
          <a:xfrm>
            <a:off x="1092357" y="2032000"/>
            <a:ext cx="1983352" cy="3020291"/>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314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07C6-23C3-4264-A8B0-913883CE0BC5}"/>
              </a:ext>
            </a:extLst>
          </p:cNvPr>
          <p:cNvSpPr>
            <a:spLocks noGrp="1"/>
          </p:cNvSpPr>
          <p:nvPr>
            <p:ph type="title"/>
          </p:nvPr>
        </p:nvSpPr>
        <p:spPr>
          <a:xfrm>
            <a:off x="912091" y="18256"/>
            <a:ext cx="10515600" cy="1034690"/>
          </a:xfrm>
        </p:spPr>
        <p:txBody>
          <a:bodyPr>
            <a:normAutofit/>
          </a:bodyPr>
          <a:lstStyle/>
          <a:p>
            <a:pPr algn="r"/>
            <a:r>
              <a:rPr lang="en-US" sz="4000" b="1" dirty="0">
                <a:solidFill>
                  <a:schemeClr val="bg1">
                    <a:lumMod val="50000"/>
                  </a:schemeClr>
                </a:solidFill>
              </a:rPr>
              <a:t>In the CHG website… </a:t>
            </a:r>
            <a:endParaRPr lang="en-GB" sz="4000" b="1" dirty="0">
              <a:solidFill>
                <a:schemeClr val="bg1">
                  <a:lumMod val="50000"/>
                </a:schemeClr>
              </a:solidFill>
            </a:endParaRPr>
          </a:p>
        </p:txBody>
      </p:sp>
      <p:pic>
        <p:nvPicPr>
          <p:cNvPr id="9" name="Immagine 8">
            <a:extLst>
              <a:ext uri="{FF2B5EF4-FFF2-40B4-BE49-F238E27FC236}">
                <a16:creationId xmlns:a16="http://schemas.microsoft.com/office/drawing/2014/main" id="{CD8E26A6-8DF5-4520-A39B-9C32A227C155}"/>
              </a:ext>
            </a:extLst>
          </p:cNvPr>
          <p:cNvPicPr>
            <a:picLocks noChangeAspect="1"/>
          </p:cNvPicPr>
          <p:nvPr/>
        </p:nvPicPr>
        <p:blipFill>
          <a:blip r:embed="rId2"/>
          <a:stretch>
            <a:fillRect/>
          </a:stretch>
        </p:blipFill>
        <p:spPr>
          <a:xfrm>
            <a:off x="1229507" y="914400"/>
            <a:ext cx="5424727" cy="5925344"/>
          </a:xfrm>
          <a:prstGeom prst="rect">
            <a:avLst/>
          </a:prstGeom>
        </p:spPr>
      </p:pic>
      <p:sp>
        <p:nvSpPr>
          <p:cNvPr id="14" name="CasellaDiTesto 13">
            <a:extLst>
              <a:ext uri="{FF2B5EF4-FFF2-40B4-BE49-F238E27FC236}">
                <a16:creationId xmlns:a16="http://schemas.microsoft.com/office/drawing/2014/main" id="{0C1A7A0B-2899-494F-B79E-0329A3BAAECA}"/>
              </a:ext>
            </a:extLst>
          </p:cNvPr>
          <p:cNvSpPr txBox="1"/>
          <p:nvPr/>
        </p:nvSpPr>
        <p:spPr>
          <a:xfrm>
            <a:off x="6968102" y="1052946"/>
            <a:ext cx="4777005" cy="4524315"/>
          </a:xfrm>
          <a:prstGeom prst="rect">
            <a:avLst/>
          </a:prstGeom>
          <a:noFill/>
        </p:spPr>
        <p:txBody>
          <a:bodyPr wrap="square">
            <a:spAutoFit/>
          </a:bodyPr>
          <a:lstStyle/>
          <a:p>
            <a:pPr algn="ctr"/>
            <a:r>
              <a:rPr lang="en-US" sz="2400" b="1" i="0" dirty="0" err="1">
                <a:solidFill>
                  <a:schemeClr val="accent6">
                    <a:lumMod val="75000"/>
                  </a:schemeClr>
                </a:solidFill>
                <a:effectLst>
                  <a:outerShdw blurRad="38100" dist="38100" dir="2700000" algn="tl">
                    <a:srgbClr val="000000">
                      <a:alpha val="43137"/>
                    </a:srgbClr>
                  </a:outerShdw>
                </a:effectLst>
              </a:rPr>
              <a:t>Organisation</a:t>
            </a:r>
            <a:r>
              <a:rPr lang="en-US" sz="2400" b="1" i="0" dirty="0">
                <a:solidFill>
                  <a:schemeClr val="accent6">
                    <a:lumMod val="75000"/>
                  </a:schemeClr>
                </a:solidFill>
                <a:effectLst>
                  <a:outerShdw blurRad="38100" dist="38100" dir="2700000" algn="tl">
                    <a:srgbClr val="000000">
                      <a:alpha val="43137"/>
                    </a:srgbClr>
                  </a:outerShdw>
                </a:effectLst>
              </a:rPr>
              <a:t> first</a:t>
            </a:r>
          </a:p>
          <a:p>
            <a:pPr algn="ctr"/>
            <a:endParaRPr lang="en-US" sz="2400" b="1" i="0" dirty="0">
              <a:solidFill>
                <a:schemeClr val="accent6">
                  <a:lumMod val="75000"/>
                </a:schemeClr>
              </a:solidFill>
              <a:effectLst>
                <a:outerShdw blurRad="38100" dist="38100" dir="2700000" algn="tl">
                  <a:srgbClr val="000000">
                    <a:alpha val="43137"/>
                  </a:srgbClr>
                </a:outerShdw>
              </a:effectLst>
            </a:endParaRPr>
          </a:p>
          <a:p>
            <a:r>
              <a:rPr lang="en-US" sz="2400" b="0" i="0" dirty="0">
                <a:solidFill>
                  <a:srgbClr val="003F77"/>
                </a:solidFill>
                <a:effectLst/>
              </a:rPr>
              <a:t>Formed out of a unique approach to professional networks, CHG operates on a tailor-made approach, mixing the local knowledge of its firms and the economic </a:t>
            </a:r>
            <a:r>
              <a:rPr lang="en-US" sz="2400" b="0" i="0" dirty="0" err="1">
                <a:solidFill>
                  <a:srgbClr val="003F77"/>
                </a:solidFill>
                <a:effectLst/>
              </a:rPr>
              <a:t>specialisation</a:t>
            </a:r>
            <a:r>
              <a:rPr lang="en-US" sz="2400" b="0" i="0" dirty="0">
                <a:solidFill>
                  <a:srgbClr val="003F77"/>
                </a:solidFill>
                <a:effectLst/>
              </a:rPr>
              <a:t> of professionals of the </a:t>
            </a:r>
            <a:r>
              <a:rPr lang="en-US" sz="2400" b="0" i="0" dirty="0" err="1">
                <a:solidFill>
                  <a:srgbClr val="003F77"/>
                </a:solidFill>
                <a:effectLst/>
              </a:rPr>
              <a:t>CHG</a:t>
            </a:r>
            <a:r>
              <a:rPr lang="en-US" sz="2400" b="0" i="0" dirty="0">
                <a:solidFill>
                  <a:srgbClr val="003F77"/>
                </a:solidFill>
                <a:effectLst/>
              </a:rPr>
              <a:t> Family. This allows us to create </a:t>
            </a:r>
            <a:r>
              <a:rPr lang="en-US" sz="2400" b="1" i="0" dirty="0">
                <a:solidFill>
                  <a:srgbClr val="003F77"/>
                </a:solidFill>
                <a:effectLst/>
              </a:rPr>
              <a:t>teams specific to the needs</a:t>
            </a:r>
            <a:r>
              <a:rPr lang="en-US" sz="2400" b="0" i="0" dirty="0">
                <a:solidFill>
                  <a:srgbClr val="003F77"/>
                </a:solidFill>
                <a:effectLst/>
              </a:rPr>
              <a:t> of each client, without losing the local factor each member contributes.</a:t>
            </a:r>
            <a:endParaRPr lang="it-IT" sz="2400" dirty="0">
              <a:solidFill>
                <a:srgbClr val="003F77"/>
              </a:solidFill>
            </a:endParaRPr>
          </a:p>
        </p:txBody>
      </p:sp>
    </p:spTree>
    <p:extLst>
      <p:ext uri="{BB962C8B-B14F-4D97-AF65-F5344CB8AC3E}">
        <p14:creationId xmlns:p14="http://schemas.microsoft.com/office/powerpoint/2010/main" val="60618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E9796C-6247-4ACF-BE28-C90139612B7C}"/>
              </a:ext>
            </a:extLst>
          </p:cNvPr>
          <p:cNvSpPr>
            <a:spLocks noGrp="1"/>
          </p:cNvSpPr>
          <p:nvPr>
            <p:ph type="title"/>
          </p:nvPr>
        </p:nvSpPr>
        <p:spPr>
          <a:xfrm>
            <a:off x="939800" y="2327564"/>
            <a:ext cx="10515600" cy="1764217"/>
          </a:xfrm>
        </p:spPr>
        <p:txBody>
          <a:bodyPr>
            <a:normAutofit/>
          </a:bodyPr>
          <a:lstStyle/>
          <a:p>
            <a:pPr algn="ctr"/>
            <a:r>
              <a:rPr lang="it-IT" sz="6700" b="1" dirty="0">
                <a:solidFill>
                  <a:srgbClr val="003F77"/>
                </a:solidFill>
                <a:effectLst>
                  <a:outerShdw blurRad="38100" dist="38100" dir="2700000" algn="tl">
                    <a:srgbClr val="000000">
                      <a:alpha val="43137"/>
                    </a:srgbClr>
                  </a:outerShdw>
                </a:effectLst>
              </a:rPr>
              <a:t>QUALITY</a:t>
            </a:r>
            <a:r>
              <a:rPr lang="it-IT" dirty="0">
                <a:solidFill>
                  <a:srgbClr val="003F77"/>
                </a:solidFill>
              </a:rPr>
              <a:t> </a:t>
            </a:r>
            <a:br>
              <a:rPr lang="it-IT" dirty="0">
                <a:solidFill>
                  <a:srgbClr val="003F77"/>
                </a:solidFill>
              </a:rPr>
            </a:br>
            <a:r>
              <a:rPr lang="it-IT" dirty="0">
                <a:solidFill>
                  <a:srgbClr val="003F77"/>
                </a:solidFill>
              </a:rPr>
              <a:t>to be </a:t>
            </a:r>
            <a:r>
              <a:rPr lang="en-GB" dirty="0">
                <a:solidFill>
                  <a:srgbClr val="003F77"/>
                </a:solidFill>
              </a:rPr>
              <a:t>improved!</a:t>
            </a:r>
          </a:p>
        </p:txBody>
      </p:sp>
    </p:spTree>
    <p:extLst>
      <p:ext uri="{BB962C8B-B14F-4D97-AF65-F5344CB8AC3E}">
        <p14:creationId xmlns:p14="http://schemas.microsoft.com/office/powerpoint/2010/main" val="26268841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1574</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Times New Roman</vt:lpstr>
      <vt:lpstr>Wingdings</vt:lpstr>
      <vt:lpstr>Tema di Office</vt:lpstr>
      <vt:lpstr>Shoot for the moon and even if you miss you will land among the stars.  You will be further ahead than accepting the status quo.</vt:lpstr>
      <vt:lpstr>PowerPoint Presentation</vt:lpstr>
      <vt:lpstr>Who we are</vt:lpstr>
      <vt:lpstr>What each of us does and excels at it.</vt:lpstr>
      <vt:lpstr>However, alone is not enough;  what we should do is….</vt:lpstr>
      <vt:lpstr>CHG website… </vt:lpstr>
      <vt:lpstr>CHG website… </vt:lpstr>
      <vt:lpstr>In the CHG website… </vt:lpstr>
      <vt:lpstr>QUALITY  to be improved!</vt:lpstr>
      <vt:lpstr>PowerPoint Presentation</vt:lpstr>
      <vt:lpstr>Are we sure everyone thinks about Quality in the same terms? What does Quality mean for each member?</vt:lpstr>
      <vt:lpstr>The quality of services is closely related to human capital</vt:lpstr>
      <vt:lpstr>Quality</vt:lpstr>
      <vt:lpstr>Quality: we must trust each other</vt:lpstr>
      <vt:lpstr>We are different compared to the other players</vt:lpstr>
      <vt:lpstr>PowerPoint Presentation</vt:lpstr>
      <vt:lpstr>Be independent,  but don’t go alone. </vt:lpstr>
      <vt:lpstr>PowerPoint Presentation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 for the moon and even if you miss you will land among the stars.  You will be further ahead than accepting the status quo.</dc:title>
  <dc:creator>Alberto C. Magrì</dc:creator>
  <cp:lastModifiedBy>Claire Berg</cp:lastModifiedBy>
  <cp:revision>6</cp:revision>
  <dcterms:created xsi:type="dcterms:W3CDTF">2021-11-14T08:22:58Z</dcterms:created>
  <dcterms:modified xsi:type="dcterms:W3CDTF">2021-11-15T11:26:32Z</dcterms:modified>
</cp:coreProperties>
</file>